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1" r:id="rId2"/>
    <p:sldId id="257" r:id="rId3"/>
    <p:sldId id="329" r:id="rId4"/>
    <p:sldId id="290" r:id="rId5"/>
    <p:sldId id="292" r:id="rId6"/>
    <p:sldId id="259" r:id="rId7"/>
    <p:sldId id="325" r:id="rId8"/>
    <p:sldId id="293" r:id="rId9"/>
    <p:sldId id="330" r:id="rId10"/>
    <p:sldId id="303" r:id="rId11"/>
    <p:sldId id="304" r:id="rId12"/>
    <p:sldId id="305" r:id="rId13"/>
    <p:sldId id="306" r:id="rId14"/>
    <p:sldId id="335" r:id="rId15"/>
    <p:sldId id="331" r:id="rId16"/>
    <p:sldId id="308" r:id="rId17"/>
    <p:sldId id="310" r:id="rId18"/>
    <p:sldId id="332" r:id="rId19"/>
    <p:sldId id="309" r:id="rId20"/>
    <p:sldId id="311" r:id="rId21"/>
    <p:sldId id="312" r:id="rId22"/>
    <p:sldId id="313" r:id="rId23"/>
    <p:sldId id="315" r:id="rId24"/>
    <p:sldId id="316" r:id="rId25"/>
    <p:sldId id="314" r:id="rId26"/>
    <p:sldId id="333" r:id="rId27"/>
    <p:sldId id="317" r:id="rId28"/>
    <p:sldId id="318" r:id="rId29"/>
    <p:sldId id="319" r:id="rId30"/>
    <p:sldId id="320" r:id="rId31"/>
    <p:sldId id="321" r:id="rId32"/>
    <p:sldId id="322" r:id="rId33"/>
    <p:sldId id="334" r:id="rId34"/>
    <p:sldId id="278" r:id="rId35"/>
    <p:sldId id="289" r:id="rId36"/>
  </p:sldIdLst>
  <p:sldSz cx="6858000" cy="51435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DF"/>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5502" autoAdjust="0"/>
  </p:normalViewPr>
  <p:slideViewPr>
    <p:cSldViewPr snapToGrid="0">
      <p:cViewPr varScale="1">
        <p:scale>
          <a:sx n="113" d="100"/>
          <a:sy n="113" d="100"/>
        </p:scale>
        <p:origin x="708" y="84"/>
      </p:cViewPr>
      <p:guideLst>
        <p:guide orient="horz" pos="1620"/>
        <p:guide pos="2160"/>
      </p:guideLst>
    </p:cSldViewPr>
  </p:slideViewPr>
  <p:notesTextViewPr>
    <p:cViewPr>
      <p:scale>
        <a:sx n="1" d="1"/>
        <a:sy n="1" d="1"/>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Sheet1!$A$2</c:f>
              <c:strCache>
                <c:ptCount val="1"/>
                <c:pt idx="0">
                  <c:v>效率</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Sheet1!$B$1:$E$1</c:f>
              <c:numCache>
                <c:formatCode>General</c:formatCode>
                <c:ptCount val="4"/>
                <c:pt idx="0">
                  <c:v>20</c:v>
                </c:pt>
                <c:pt idx="1">
                  <c:v>40</c:v>
                </c:pt>
                <c:pt idx="2">
                  <c:v>60</c:v>
                </c:pt>
                <c:pt idx="3">
                  <c:v>100</c:v>
                </c:pt>
              </c:numCache>
            </c:numRef>
          </c:xVal>
          <c:yVal>
            <c:numRef>
              <c:f>Sheet1!$B$2:$E$2</c:f>
              <c:numCache>
                <c:formatCode>General</c:formatCode>
                <c:ptCount val="4"/>
                <c:pt idx="0">
                  <c:v>3.8E-3</c:v>
                </c:pt>
                <c:pt idx="1">
                  <c:v>7.1999999999999998E-3</c:v>
                </c:pt>
                <c:pt idx="2">
                  <c:v>9.5999999999999992E-3</c:v>
                </c:pt>
                <c:pt idx="3">
                  <c:v>8.0000000000000002E-3</c:v>
                </c:pt>
              </c:numCache>
            </c:numRef>
          </c:yVal>
          <c:smooth val="1"/>
        </c:ser>
        <c:dLbls>
          <c:showLegendKey val="0"/>
          <c:showVal val="0"/>
          <c:showCatName val="0"/>
          <c:showSerName val="0"/>
          <c:showPercent val="0"/>
          <c:showBubbleSize val="0"/>
        </c:dLbls>
        <c:axId val="1799691584"/>
        <c:axId val="1799692672"/>
      </c:scatterChart>
      <c:valAx>
        <c:axId val="17996915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r>
                  <a:rPr lang="zh-CN" altLang="en-US" sz="900" b="0" i="0" u="none" strike="noStrike" kern="1200" baseline="0">
                    <a:solidFill>
                      <a:schemeClr val="tx1"/>
                    </a:solidFill>
                    <a:latin typeface="+mn-lt"/>
                    <a:ea typeface="+mn-ea"/>
                    <a:cs typeface="+mn-cs"/>
                  </a:rPr>
                  <a:t>放电间隙(</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um</a:t>
                </a:r>
                <a:r>
                  <a:rPr lang="zh-CN" altLang="en-US" sz="900" b="0" i="0" u="none" strike="noStrike" kern="1200" baseline="0">
                    <a:solidFill>
                      <a:schemeClr val="tx1"/>
                    </a:solidFill>
                    <a:latin typeface="+mn-lt"/>
                    <a:ea typeface="+mn-ea"/>
                    <a:cs typeface="+mn-cs"/>
                  </a:rPr>
                  <a:t>)</a:t>
                </a:r>
              </a:p>
            </c:rich>
          </c:tx>
          <c:layout/>
          <c:overlay val="0"/>
          <c:spPr>
            <a:noFill/>
            <a:ln>
              <a:noFill/>
            </a:ln>
            <a:effectLst/>
          </c:spPr>
          <c:txPr>
            <a:bodyPr rot="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crossAx val="1799692672"/>
        <c:crosses val="autoZero"/>
        <c:crossBetween val="midCat"/>
      </c:valAx>
      <c:valAx>
        <c:axId val="1799692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r>
                  <a:rPr lang="zh-CN" altLang="en-US" sz="900" b="0" i="0" u="none" strike="noStrike" kern="1200" baseline="0">
                    <a:solidFill>
                      <a:schemeClr val="tx1"/>
                    </a:solidFill>
                    <a:latin typeface="+mn-lt"/>
                    <a:ea typeface="+mn-ea"/>
                    <a:cs typeface="+mn-cs"/>
                  </a:rPr>
                  <a:t>蚀除效率(</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mm</a:t>
                </a:r>
                <a:r>
                  <a:rPr lang="zh-CN" altLang="en-US" sz="900" b="0" i="0" u="none" strike="noStrike" kern="1200" baseline="30000">
                    <a:solidFill>
                      <a:schemeClr val="tx1"/>
                    </a:solidFill>
                    <a:latin typeface="Times New Roman" panose="02020603050405020304" pitchFamily="18" charset="0"/>
                    <a:ea typeface="+mn-ea"/>
                    <a:cs typeface="Times New Roman" panose="02020603050405020304" pitchFamily="18" charset="0"/>
                  </a:rPr>
                  <a:t>3</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/min</a:t>
                </a:r>
                <a:r>
                  <a:rPr lang="zh-CN" altLang="en-US" sz="900" b="0" i="0" u="none" strike="noStrike" kern="1200" baseline="0">
                    <a:solidFill>
                      <a:schemeClr val="tx1"/>
                    </a:solidFill>
                    <a:latin typeface="+mn-lt"/>
                    <a:ea typeface="+mn-ea"/>
                    <a:cs typeface="+mn-cs"/>
                  </a:rPr>
                  <a:t>)</a:t>
                </a:r>
              </a:p>
            </c:rich>
          </c:tx>
          <c:layout/>
          <c:overlay val="0"/>
          <c:spPr>
            <a:noFill/>
            <a:ln>
              <a:noFill/>
            </a:ln>
            <a:effectLst/>
          </c:spPr>
          <c:txPr>
            <a:bodyPr rot="-54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crossAx val="1799691584"/>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tx>
            <c:strRef>
              <c:f>Sheet1!$A$13</c:f>
              <c:strCache>
                <c:ptCount val="1"/>
                <c:pt idx="0">
                  <c:v>智能抬刀</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Sheet1!$B$12:$D$12</c:f>
              <c:numCache>
                <c:formatCode>General</c:formatCode>
                <c:ptCount val="3"/>
                <c:pt idx="0">
                  <c:v>15</c:v>
                </c:pt>
                <c:pt idx="1">
                  <c:v>30</c:v>
                </c:pt>
                <c:pt idx="2">
                  <c:v>60</c:v>
                </c:pt>
              </c:numCache>
            </c:numRef>
          </c:xVal>
          <c:yVal>
            <c:numRef>
              <c:f>Sheet1!$B$13:$D$13</c:f>
              <c:numCache>
                <c:formatCode>General</c:formatCode>
                <c:ptCount val="3"/>
                <c:pt idx="0">
                  <c:v>9.9000000000000008E-3</c:v>
                </c:pt>
                <c:pt idx="1">
                  <c:v>9.4999999999999998E-3</c:v>
                </c:pt>
                <c:pt idx="2">
                  <c:v>8.0999999999999996E-3</c:v>
                </c:pt>
              </c:numCache>
            </c:numRef>
          </c:yVal>
          <c:smooth val="1"/>
        </c:ser>
        <c:ser>
          <c:idx val="1"/>
          <c:order val="1"/>
          <c:tx>
            <c:strRef>
              <c:f>Sheet1!$A$14</c:f>
              <c:strCache>
                <c:ptCount val="1"/>
                <c:pt idx="0">
                  <c:v>手动加工</c:v>
                </c:pt>
              </c:strCache>
            </c:strRef>
          </c:tx>
          <c:spPr>
            <a:ln w="19050" cap="rnd">
              <a:solidFill>
                <a:schemeClr val="tx1"/>
              </a:solidFill>
              <a:prstDash val="sysDash"/>
              <a:round/>
            </a:ln>
            <a:effectLst/>
          </c:spPr>
          <c:marker>
            <c:symbol val="circle"/>
            <c:size val="5"/>
            <c:spPr>
              <a:solidFill>
                <a:schemeClr val="tx1"/>
              </a:solidFill>
              <a:ln w="9525">
                <a:solidFill>
                  <a:schemeClr val="tx1"/>
                </a:solidFill>
              </a:ln>
              <a:effectLst/>
            </c:spPr>
          </c:marker>
          <c:xVal>
            <c:numRef>
              <c:f>Sheet1!$B$12:$D$12</c:f>
              <c:numCache>
                <c:formatCode>General</c:formatCode>
                <c:ptCount val="3"/>
                <c:pt idx="0">
                  <c:v>15</c:v>
                </c:pt>
                <c:pt idx="1">
                  <c:v>30</c:v>
                </c:pt>
                <c:pt idx="2">
                  <c:v>60</c:v>
                </c:pt>
              </c:numCache>
            </c:numRef>
          </c:xVal>
          <c:yVal>
            <c:numRef>
              <c:f>Sheet1!$B$14:$D$14</c:f>
              <c:numCache>
                <c:formatCode>General</c:formatCode>
                <c:ptCount val="3"/>
                <c:pt idx="0">
                  <c:v>9.7999999999999997E-3</c:v>
                </c:pt>
                <c:pt idx="1">
                  <c:v>8.9999999999999993E-3</c:v>
                </c:pt>
                <c:pt idx="2">
                  <c:v>6.1999999999999998E-3</c:v>
                </c:pt>
              </c:numCache>
            </c:numRef>
          </c:yVal>
          <c:smooth val="1"/>
        </c:ser>
        <c:dLbls>
          <c:showLegendKey val="0"/>
          <c:showVal val="0"/>
          <c:showCatName val="0"/>
          <c:showSerName val="0"/>
          <c:showPercent val="0"/>
          <c:showBubbleSize val="0"/>
        </c:dLbls>
        <c:axId val="1799695392"/>
        <c:axId val="1799695936"/>
      </c:scatterChart>
      <c:valAx>
        <c:axId val="17996953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a:solidFill>
                      <a:schemeClr val="tx1"/>
                    </a:solidFill>
                  </a:rPr>
                  <a:t>加工时间</a:t>
                </a:r>
                <a:r>
                  <a:rPr lang="en-US" altLang="zh-CN">
                    <a:solidFill>
                      <a:schemeClr val="tx1"/>
                    </a:solidFill>
                  </a:rPr>
                  <a:t>(</a:t>
                </a:r>
                <a:r>
                  <a:rPr lang="en-US" altLang="zh-CN">
                    <a:solidFill>
                      <a:schemeClr val="tx1"/>
                    </a:solidFill>
                    <a:latin typeface="Times New Roman" panose="02020603050405020304" pitchFamily="18" charset="0"/>
                    <a:cs typeface="Times New Roman" panose="02020603050405020304" pitchFamily="18" charset="0"/>
                  </a:rPr>
                  <a:t>min</a:t>
                </a:r>
                <a:r>
                  <a:rPr lang="en-US" altLang="zh-CN">
                    <a:solidFill>
                      <a:schemeClr val="tx1"/>
                    </a:solidFill>
                  </a:rPr>
                  <a:t>)</a:t>
                </a:r>
                <a:endParaRPr lang="zh-CN" altLang="en-US">
                  <a:solidFill>
                    <a:schemeClr val="tx1"/>
                  </a:solidFill>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1799695936"/>
        <c:crosses val="autoZero"/>
        <c:crossBetween val="midCat"/>
      </c:valAx>
      <c:valAx>
        <c:axId val="1799695936"/>
        <c:scaling>
          <c:orientation val="minMax"/>
          <c:min val="4.000000000000001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baseline="0">
                    <a:solidFill>
                      <a:schemeClr val="tx1"/>
                    </a:solidFill>
                    <a:latin typeface="Times New Roman" panose="02020603050405020304" pitchFamily="18" charset="0"/>
                    <a:ea typeface="宋体" panose="02010600030101010101" pitchFamily="2" charset="-122"/>
                  </a:rPr>
                  <a:t>蚀除效率</a:t>
                </a:r>
                <a:r>
                  <a:rPr lang="en-US" altLang="zh-CN" baseline="0">
                    <a:solidFill>
                      <a:schemeClr val="tx1"/>
                    </a:solidFill>
                    <a:latin typeface="Times New Roman" panose="02020603050405020304" pitchFamily="18" charset="0"/>
                    <a:ea typeface="宋体" panose="02010600030101010101" pitchFamily="2" charset="-122"/>
                  </a:rPr>
                  <a:t>(mm</a:t>
                </a:r>
                <a:r>
                  <a:rPr lang="en-US" altLang="zh-CN" baseline="30000">
                    <a:solidFill>
                      <a:schemeClr val="tx1"/>
                    </a:solidFill>
                    <a:latin typeface="Times New Roman" panose="02020603050405020304" pitchFamily="18" charset="0"/>
                    <a:ea typeface="宋体" panose="02010600030101010101" pitchFamily="2" charset="-122"/>
                  </a:rPr>
                  <a:t>3</a:t>
                </a:r>
                <a:r>
                  <a:rPr lang="en-US" altLang="zh-CN" baseline="0">
                    <a:solidFill>
                      <a:schemeClr val="tx1"/>
                    </a:solidFill>
                    <a:latin typeface="Times New Roman" panose="02020603050405020304" pitchFamily="18" charset="0"/>
                    <a:ea typeface="宋体" panose="02010600030101010101" pitchFamily="2" charset="-122"/>
                  </a:rPr>
                  <a:t>/min)</a:t>
                </a:r>
                <a:endParaRPr lang="zh-CN" altLang="en-US" baseline="0">
                  <a:solidFill>
                    <a:schemeClr val="tx1"/>
                  </a:solidFill>
                  <a:latin typeface="Times New Roman" panose="02020603050405020304" pitchFamily="18" charset="0"/>
                  <a:ea typeface="宋体" panose="02010600030101010101" pitchFamily="2" charset="-122"/>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1799695392"/>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[各种对比数据.xlsx]Sheet1!$A$22</c:f>
              <c:strCache>
                <c:ptCount val="1"/>
                <c:pt idx="0">
                  <c:v>固体电极</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[各种对比数据.xlsx]Sheet1!$B$21:$D$21</c:f>
              <c:numCache>
                <c:formatCode>General</c:formatCode>
                <c:ptCount val="3"/>
                <c:pt idx="0">
                  <c:v>15</c:v>
                </c:pt>
                <c:pt idx="1">
                  <c:v>30</c:v>
                </c:pt>
                <c:pt idx="2">
                  <c:v>60</c:v>
                </c:pt>
              </c:numCache>
            </c:numRef>
          </c:xVal>
          <c:yVal>
            <c:numRef>
              <c:f>[各种对比数据.xlsx]Sheet1!$B$22:$D$22</c:f>
              <c:numCache>
                <c:formatCode>General</c:formatCode>
                <c:ptCount val="3"/>
                <c:pt idx="0">
                  <c:v>0.01</c:v>
                </c:pt>
                <c:pt idx="1">
                  <c:v>9.8300000000000002E-3</c:v>
                </c:pt>
                <c:pt idx="2">
                  <c:v>9.2999999999999992E-3</c:v>
                </c:pt>
              </c:numCache>
            </c:numRef>
          </c:yVal>
          <c:smooth val="1"/>
        </c:ser>
        <c:ser>
          <c:idx val="1"/>
          <c:order val="1"/>
          <c:tx>
            <c:strRef>
              <c:f>[各种对比数据.xlsx]Sheet1!$A$23</c:f>
              <c:strCache>
                <c:ptCount val="1"/>
                <c:pt idx="0">
                  <c:v>液态金属电极</c:v>
                </c:pt>
              </c:strCache>
            </c:strRef>
          </c:tx>
          <c:spPr>
            <a:ln w="19050" cap="rnd">
              <a:solidFill>
                <a:schemeClr val="tx1"/>
              </a:solidFill>
              <a:prstDash val="sysDash"/>
              <a:round/>
            </a:ln>
            <a:effectLst/>
          </c:spPr>
          <c:marker>
            <c:symbol val="circle"/>
            <c:size val="5"/>
            <c:spPr>
              <a:solidFill>
                <a:schemeClr val="tx1"/>
              </a:solidFill>
              <a:ln w="9525">
                <a:solidFill>
                  <a:schemeClr val="tx1"/>
                </a:solidFill>
                <a:prstDash val="sysDash"/>
              </a:ln>
              <a:effectLst/>
            </c:spPr>
          </c:marker>
          <c:xVal>
            <c:numRef>
              <c:f>[各种对比数据.xlsx]Sheet1!$B$21:$D$21</c:f>
              <c:numCache>
                <c:formatCode>General</c:formatCode>
                <c:ptCount val="3"/>
                <c:pt idx="0">
                  <c:v>15</c:v>
                </c:pt>
                <c:pt idx="1">
                  <c:v>30</c:v>
                </c:pt>
                <c:pt idx="2">
                  <c:v>60</c:v>
                </c:pt>
              </c:numCache>
            </c:numRef>
          </c:xVal>
          <c:yVal>
            <c:numRef>
              <c:f>[各种对比数据.xlsx]Sheet1!$B$23:$D$23</c:f>
              <c:numCache>
                <c:formatCode>General</c:formatCode>
                <c:ptCount val="3"/>
                <c:pt idx="0">
                  <c:v>9.9000000000000008E-3</c:v>
                </c:pt>
                <c:pt idx="1">
                  <c:v>9.6500000000000006E-3</c:v>
                </c:pt>
                <c:pt idx="2">
                  <c:v>8.6E-3</c:v>
                </c:pt>
              </c:numCache>
            </c:numRef>
          </c:yVal>
          <c:smooth val="1"/>
        </c:ser>
        <c:dLbls>
          <c:showLegendKey val="0"/>
          <c:showVal val="0"/>
          <c:showCatName val="0"/>
          <c:showSerName val="0"/>
          <c:showPercent val="0"/>
          <c:showBubbleSize val="0"/>
        </c:dLbls>
        <c:axId val="1976623952"/>
        <c:axId val="1975853712"/>
      </c:scatterChart>
      <c:valAx>
        <c:axId val="19766239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zh-CN" sz="1000" b="0" i="0" kern="1200" baseline="0">
                    <a:solidFill>
                      <a:srgbClr val="000000"/>
                    </a:solidFill>
                    <a:effectLst/>
                  </a:rPr>
                  <a:t>加工时间</a:t>
                </a:r>
                <a:r>
                  <a:rPr lang="en-US" altLang="zh-CN" sz="1000" b="0" i="0" kern="1200" baseline="0">
                    <a:solidFill>
                      <a:srgbClr val="000000"/>
                    </a:solidFill>
                    <a:effectLst/>
                  </a:rPr>
                  <a:t>(</a:t>
                </a:r>
                <a:r>
                  <a:rPr lang="en-US" altLang="zh-CN" sz="1000" b="0" i="0" kern="1200" baseline="0">
                    <a:solidFill>
                      <a:srgbClr val="000000"/>
                    </a:solidFill>
                    <a:effectLst/>
                    <a:latin typeface="Times New Roman" panose="02020603050405020304" pitchFamily="18" charset="0"/>
                    <a:cs typeface="Times New Roman" panose="02020603050405020304" pitchFamily="18" charset="0"/>
                  </a:rPr>
                  <a:t>min</a:t>
                </a:r>
                <a:r>
                  <a:rPr lang="en-US" altLang="zh-CN" sz="1000" b="0" i="0" kern="1200" baseline="0">
                    <a:solidFill>
                      <a:srgbClr val="000000"/>
                    </a:solidFill>
                    <a:effectLst/>
                  </a:rPr>
                  <a:t>)</a:t>
                </a:r>
                <a:endParaRPr lang="zh-CN" altLang="zh-CN">
                  <a:effectLst/>
                </a:endParaRPr>
              </a:p>
            </c:rich>
          </c:tx>
          <c:layout/>
          <c:overlay val="0"/>
          <c:spPr>
            <a:noFill/>
            <a:ln>
              <a:solidFill>
                <a:schemeClr val="bg1"/>
              </a:solid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1975853712"/>
        <c:crosses val="autoZero"/>
        <c:crossBetween val="midCat"/>
      </c:valAx>
      <c:valAx>
        <c:axId val="1975853712"/>
        <c:scaling>
          <c:orientation val="minMax"/>
          <c:min val="4.000000000000001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zh-CN" altLang="zh-CN" sz="1000" b="0" i="0" kern="1200" baseline="0">
                    <a:solidFill>
                      <a:srgbClr val="000000"/>
                    </a:solidFill>
                    <a:effectLst/>
                    <a:latin typeface="Times New Roman" panose="02020603050405020304" pitchFamily="18" charset="0"/>
                    <a:ea typeface="宋体" panose="02010600030101010101" pitchFamily="2" charset="-122"/>
                  </a:rPr>
                  <a:t>蚀除效率</a:t>
                </a:r>
                <a:r>
                  <a:rPr lang="en-US" altLang="zh-CN" sz="1000" b="0" i="0" kern="1200" baseline="0">
                    <a:solidFill>
                      <a:srgbClr val="000000"/>
                    </a:solidFill>
                    <a:effectLst/>
                    <a:latin typeface="Times New Roman" panose="02020603050405020304" pitchFamily="18" charset="0"/>
                    <a:ea typeface="宋体" panose="02010600030101010101" pitchFamily="2" charset="-122"/>
                  </a:rPr>
                  <a:t>(mm</a:t>
                </a:r>
                <a:r>
                  <a:rPr lang="en-US" altLang="zh-CN" sz="1000" b="0" i="0" kern="1200" baseline="30000">
                    <a:solidFill>
                      <a:srgbClr val="000000"/>
                    </a:solidFill>
                    <a:effectLst/>
                    <a:latin typeface="Times New Roman" panose="02020603050405020304" pitchFamily="18" charset="0"/>
                    <a:ea typeface="宋体" panose="02010600030101010101" pitchFamily="2" charset="-122"/>
                  </a:rPr>
                  <a:t>3</a:t>
                </a:r>
                <a:r>
                  <a:rPr lang="en-US" altLang="zh-CN" sz="1000" b="0" i="0" kern="1200" baseline="0">
                    <a:solidFill>
                      <a:srgbClr val="000000"/>
                    </a:solidFill>
                    <a:effectLst/>
                    <a:latin typeface="Times New Roman" panose="02020603050405020304" pitchFamily="18" charset="0"/>
                    <a:ea typeface="宋体" panose="02010600030101010101" pitchFamily="2" charset="-122"/>
                  </a:rPr>
                  <a:t>/min)</a:t>
                </a:r>
                <a:endParaRPr lang="zh-CN" altLang="zh-CN">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1976623952"/>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ysClr val="windowText" lastClr="000000"/>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e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2017/11/26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10</a:t>
            </a:fld>
            <a:endParaRPr lang="zh-CN" altLang="en-US"/>
          </a:p>
        </p:txBody>
      </p:sp>
    </p:spTree>
    <p:extLst>
      <p:ext uri="{BB962C8B-B14F-4D97-AF65-F5344CB8AC3E}">
        <p14:creationId xmlns:p14="http://schemas.microsoft.com/office/powerpoint/2010/main" val="3910104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113570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310713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67447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2161723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353966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16</a:t>
            </a:fld>
            <a:endParaRPr lang="zh-CN" altLang="en-US" sz="1200"/>
          </a:p>
        </p:txBody>
      </p:sp>
    </p:spTree>
    <p:extLst>
      <p:ext uri="{BB962C8B-B14F-4D97-AF65-F5344CB8AC3E}">
        <p14:creationId xmlns:p14="http://schemas.microsoft.com/office/powerpoint/2010/main" val="98278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2912627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4088397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19</a:t>
            </a:fld>
            <a:endParaRPr lang="zh-CN" altLang="en-US" sz="1200"/>
          </a:p>
        </p:txBody>
      </p:sp>
    </p:spTree>
    <p:extLst>
      <p:ext uri="{BB962C8B-B14F-4D97-AF65-F5344CB8AC3E}">
        <p14:creationId xmlns:p14="http://schemas.microsoft.com/office/powerpoint/2010/main" val="98545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20</a:t>
            </a:fld>
            <a:endParaRPr lang="zh-CN" altLang="en-US" sz="1200"/>
          </a:p>
        </p:txBody>
      </p:sp>
    </p:spTree>
    <p:extLst>
      <p:ext uri="{BB962C8B-B14F-4D97-AF65-F5344CB8AC3E}">
        <p14:creationId xmlns:p14="http://schemas.microsoft.com/office/powerpoint/2010/main" val="1723962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21</a:t>
            </a:fld>
            <a:endParaRPr lang="zh-CN" altLang="en-US" sz="1200"/>
          </a:p>
        </p:txBody>
      </p:sp>
    </p:spTree>
    <p:extLst>
      <p:ext uri="{BB962C8B-B14F-4D97-AF65-F5344CB8AC3E}">
        <p14:creationId xmlns:p14="http://schemas.microsoft.com/office/powerpoint/2010/main" val="1895668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22</a:t>
            </a:fld>
            <a:endParaRPr lang="zh-CN" altLang="en-US" sz="1200"/>
          </a:p>
        </p:txBody>
      </p:sp>
    </p:spTree>
    <p:extLst>
      <p:ext uri="{BB962C8B-B14F-4D97-AF65-F5344CB8AC3E}">
        <p14:creationId xmlns:p14="http://schemas.microsoft.com/office/powerpoint/2010/main" val="2218545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23</a:t>
            </a:fld>
            <a:endParaRPr lang="zh-CN" altLang="en-US" sz="1200"/>
          </a:p>
        </p:txBody>
      </p:sp>
    </p:spTree>
    <p:extLst>
      <p:ext uri="{BB962C8B-B14F-4D97-AF65-F5344CB8AC3E}">
        <p14:creationId xmlns:p14="http://schemas.microsoft.com/office/powerpoint/2010/main" val="2334163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24</a:t>
            </a:fld>
            <a:endParaRPr lang="zh-CN" altLang="en-US" sz="1200"/>
          </a:p>
        </p:txBody>
      </p:sp>
    </p:spTree>
    <p:extLst>
      <p:ext uri="{BB962C8B-B14F-4D97-AF65-F5344CB8AC3E}">
        <p14:creationId xmlns:p14="http://schemas.microsoft.com/office/powerpoint/2010/main" val="1282000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25</a:t>
            </a:fld>
            <a:endParaRPr lang="zh-CN" altLang="en-US" sz="1200"/>
          </a:p>
        </p:txBody>
      </p:sp>
    </p:spTree>
    <p:extLst>
      <p:ext uri="{BB962C8B-B14F-4D97-AF65-F5344CB8AC3E}">
        <p14:creationId xmlns:p14="http://schemas.microsoft.com/office/powerpoint/2010/main" val="3115922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3562107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27</a:t>
            </a:fld>
            <a:endParaRPr lang="zh-CN" altLang="en-US" sz="1200"/>
          </a:p>
        </p:txBody>
      </p:sp>
    </p:spTree>
    <p:extLst>
      <p:ext uri="{BB962C8B-B14F-4D97-AF65-F5344CB8AC3E}">
        <p14:creationId xmlns:p14="http://schemas.microsoft.com/office/powerpoint/2010/main" val="2502206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28</a:t>
            </a:fld>
            <a:endParaRPr lang="zh-CN" altLang="en-US" sz="1200"/>
          </a:p>
        </p:txBody>
      </p:sp>
    </p:spTree>
    <p:extLst>
      <p:ext uri="{BB962C8B-B14F-4D97-AF65-F5344CB8AC3E}">
        <p14:creationId xmlns:p14="http://schemas.microsoft.com/office/powerpoint/2010/main" val="3818407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29</a:t>
            </a:fld>
            <a:endParaRPr lang="zh-CN" altLang="en-US" sz="1200"/>
          </a:p>
        </p:txBody>
      </p:sp>
    </p:spTree>
    <p:extLst>
      <p:ext uri="{BB962C8B-B14F-4D97-AF65-F5344CB8AC3E}">
        <p14:creationId xmlns:p14="http://schemas.microsoft.com/office/powerpoint/2010/main" val="5984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1009360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30</a:t>
            </a:fld>
            <a:endParaRPr lang="zh-CN" altLang="en-US" sz="1200"/>
          </a:p>
        </p:txBody>
      </p:sp>
    </p:spTree>
    <p:extLst>
      <p:ext uri="{BB962C8B-B14F-4D97-AF65-F5344CB8AC3E}">
        <p14:creationId xmlns:p14="http://schemas.microsoft.com/office/powerpoint/2010/main" val="1135458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31</a:t>
            </a:fld>
            <a:endParaRPr lang="zh-CN" altLang="en-US" sz="1200"/>
          </a:p>
        </p:txBody>
      </p:sp>
    </p:spTree>
    <p:extLst>
      <p:ext uri="{BB962C8B-B14F-4D97-AF65-F5344CB8AC3E}">
        <p14:creationId xmlns:p14="http://schemas.microsoft.com/office/powerpoint/2010/main" val="2199222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32</a:t>
            </a:fld>
            <a:endParaRPr lang="zh-CN" altLang="en-US" sz="1200"/>
          </a:p>
        </p:txBody>
      </p:sp>
    </p:spTree>
    <p:extLst>
      <p:ext uri="{BB962C8B-B14F-4D97-AF65-F5344CB8AC3E}">
        <p14:creationId xmlns:p14="http://schemas.microsoft.com/office/powerpoint/2010/main" val="1360358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dirty="0"/>
          </a:p>
        </p:txBody>
      </p:sp>
    </p:spTree>
    <p:extLst>
      <p:ext uri="{BB962C8B-B14F-4D97-AF65-F5344CB8AC3E}">
        <p14:creationId xmlns:p14="http://schemas.microsoft.com/office/powerpoint/2010/main" val="4143785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34</a:t>
            </a:fld>
            <a:endParaRPr lang="zh-CN" altLang="en-US"/>
          </a:p>
        </p:txBody>
      </p:sp>
    </p:spTree>
    <p:extLst>
      <p:ext uri="{BB962C8B-B14F-4D97-AF65-F5344CB8AC3E}">
        <p14:creationId xmlns:p14="http://schemas.microsoft.com/office/powerpoint/2010/main" val="231858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35</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107530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2826239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319414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50112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386443" y="624115"/>
            <a:ext cx="2394485"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077073" y="629351"/>
            <a:ext cx="24484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23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6858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635" y="-20538"/>
            <a:ext cx="1278233" cy="720080"/>
          </a:xfrm>
          <a:prstGeom prst="rect">
            <a:avLst/>
          </a:prstGeom>
        </p:spPr>
      </p:pic>
      <p:sp>
        <p:nvSpPr>
          <p:cNvPr id="4"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740"/>
            <a:ext cx="61722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067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35" y="2180035"/>
            <a:ext cx="58293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22181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0" y="900113"/>
            <a:ext cx="302895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900113"/>
            <a:ext cx="302895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151335"/>
            <a:ext cx="303014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10"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8612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6"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134388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5"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37121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287" y="204789"/>
            <a:ext cx="383381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42901" y="1076327"/>
            <a:ext cx="2256235"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8"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3828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16" y="459581"/>
            <a:ext cx="41148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2017/11/26</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8" r:id="rId16"/>
    <p:sldLayoutId id="2147483669" r:id="rId17"/>
  </p:sldLayoutIdLst>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package" Target="../embeddings/Microsoft_Visio___2.vsdx"/><Relationship Id="rId3" Type="http://schemas.openxmlformats.org/officeDocument/2006/relationships/slideLayout" Target="../slideLayouts/slideLayout1.xml"/><Relationship Id="rId7" Type="http://schemas.openxmlformats.org/officeDocument/2006/relationships/image" Target="../media/image16.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package" Target="../embeddings/Microsoft_Visio___3.vsdx"/><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package" Target="../embeddings/Microsoft_Visio___4.vsdx"/><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4.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oleObject" Target="../embeddings/oleObject4.bin"/><Relationship Id="rId18" Type="http://schemas.openxmlformats.org/officeDocument/2006/relationships/image" Target="../media/image32.wmf"/><Relationship Id="rId3" Type="http://schemas.openxmlformats.org/officeDocument/2006/relationships/notesSlide" Target="../notesSlides/notesSlide16.xml"/><Relationship Id="rId7" Type="http://schemas.openxmlformats.org/officeDocument/2006/relationships/oleObject" Target="../embeddings/oleObject1.bin"/><Relationship Id="rId12" Type="http://schemas.openxmlformats.org/officeDocument/2006/relationships/image" Target="../media/image29.wmf"/><Relationship Id="rId17" Type="http://schemas.openxmlformats.org/officeDocument/2006/relationships/oleObject" Target="../embeddings/oleObject6.bin"/><Relationship Id="rId2" Type="http://schemas.openxmlformats.org/officeDocument/2006/relationships/slideLayout" Target="../slideLayouts/slideLayout7.xml"/><Relationship Id="rId16" Type="http://schemas.openxmlformats.org/officeDocument/2006/relationships/image" Target="../media/image31.wmf"/><Relationship Id="rId20" Type="http://schemas.openxmlformats.org/officeDocument/2006/relationships/image" Target="../media/image33.wmf"/><Relationship Id="rId1" Type="http://schemas.openxmlformats.org/officeDocument/2006/relationships/vmlDrawing" Target="../drawings/vmlDrawing4.vml"/><Relationship Id="rId6" Type="http://schemas.openxmlformats.org/officeDocument/2006/relationships/image" Target="../media/image36.png"/><Relationship Id="rId11" Type="http://schemas.openxmlformats.org/officeDocument/2006/relationships/oleObject" Target="../embeddings/oleObject3.bin"/><Relationship Id="rId5" Type="http://schemas.openxmlformats.org/officeDocument/2006/relationships/image" Target="../media/image35.png"/><Relationship Id="rId15" Type="http://schemas.openxmlformats.org/officeDocument/2006/relationships/oleObject" Target="../embeddings/oleObject5.bin"/><Relationship Id="rId10" Type="http://schemas.openxmlformats.org/officeDocument/2006/relationships/image" Target="../media/image28.wmf"/><Relationship Id="rId19" Type="http://schemas.openxmlformats.org/officeDocument/2006/relationships/oleObject" Target="../embeddings/oleObject7.bin"/><Relationship Id="rId4" Type="http://schemas.openxmlformats.org/officeDocument/2006/relationships/image" Target="../media/image34.png"/><Relationship Id="rId9" Type="http://schemas.openxmlformats.org/officeDocument/2006/relationships/oleObject" Target="../embeddings/oleObject2.bin"/><Relationship Id="rId14" Type="http://schemas.openxmlformats.org/officeDocument/2006/relationships/image" Target="../media/image30.wm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9.xml"/><Relationship Id="rId7"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package" Target="../embeddings/Microsoft_Visio___5.vsdx"/><Relationship Id="rId5" Type="http://schemas.openxmlformats.org/officeDocument/2006/relationships/image" Target="../media/image40.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Visio___6.vsdx"/></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6.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package" Target="../embeddings/Microsoft_Visio___8.vsdx"/><Relationship Id="rId5" Type="http://schemas.openxmlformats.org/officeDocument/2006/relationships/image" Target="../media/image45.emf"/><Relationship Id="rId4" Type="http://schemas.openxmlformats.org/officeDocument/2006/relationships/package" Target="../embeddings/Microsoft_Visio___7.vsdx"/></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1.wmf"/><Relationship Id="rId18" Type="http://schemas.openxmlformats.org/officeDocument/2006/relationships/oleObject" Target="../embeddings/oleObject16.bin"/><Relationship Id="rId3" Type="http://schemas.openxmlformats.org/officeDocument/2006/relationships/notesSlide" Target="../notesSlides/notesSlide22.xml"/><Relationship Id="rId21" Type="http://schemas.openxmlformats.org/officeDocument/2006/relationships/oleObject" Target="../embeddings/oleObject18.bin"/><Relationship Id="rId7" Type="http://schemas.openxmlformats.org/officeDocument/2006/relationships/image" Target="../media/image48.wmf"/><Relationship Id="rId12" Type="http://schemas.openxmlformats.org/officeDocument/2006/relationships/oleObject" Target="../embeddings/oleObject13.bin"/><Relationship Id="rId17" Type="http://schemas.openxmlformats.org/officeDocument/2006/relationships/image" Target="../media/image53.wmf"/><Relationship Id="rId2" Type="http://schemas.openxmlformats.org/officeDocument/2006/relationships/slideLayout" Target="../slideLayouts/slideLayout7.xml"/><Relationship Id="rId16" Type="http://schemas.openxmlformats.org/officeDocument/2006/relationships/oleObject" Target="../embeddings/oleObject15.bin"/><Relationship Id="rId20" Type="http://schemas.openxmlformats.org/officeDocument/2006/relationships/oleObject" Target="../embeddings/oleObject17.bin"/><Relationship Id="rId1" Type="http://schemas.openxmlformats.org/officeDocument/2006/relationships/vmlDrawing" Target="../drawings/vmlDrawing8.vml"/><Relationship Id="rId6" Type="http://schemas.openxmlformats.org/officeDocument/2006/relationships/oleObject" Target="../embeddings/oleObject10.bin"/><Relationship Id="rId11" Type="http://schemas.openxmlformats.org/officeDocument/2006/relationships/image" Target="../media/image50.wmf"/><Relationship Id="rId5" Type="http://schemas.openxmlformats.org/officeDocument/2006/relationships/image" Target="../media/image47.wmf"/><Relationship Id="rId15" Type="http://schemas.openxmlformats.org/officeDocument/2006/relationships/image" Target="../media/image52.wmf"/><Relationship Id="rId10" Type="http://schemas.openxmlformats.org/officeDocument/2006/relationships/oleObject" Target="../embeddings/oleObject12.bin"/><Relationship Id="rId19" Type="http://schemas.openxmlformats.org/officeDocument/2006/relationships/image" Target="../media/image54.wmf"/><Relationship Id="rId4" Type="http://schemas.openxmlformats.org/officeDocument/2006/relationships/oleObject" Target="../embeddings/oleObject9.bin"/><Relationship Id="rId9" Type="http://schemas.openxmlformats.org/officeDocument/2006/relationships/image" Target="../media/image49.wmf"/><Relationship Id="rId1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3.xml"/><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9.bin"/><Relationship Id="rId11" Type="http://schemas.openxmlformats.org/officeDocument/2006/relationships/image" Target="../media/image58.wmf"/><Relationship Id="rId5" Type="http://schemas.openxmlformats.org/officeDocument/2006/relationships/image" Target="../media/image55.emf"/><Relationship Id="rId10" Type="http://schemas.openxmlformats.org/officeDocument/2006/relationships/oleObject" Target="../embeddings/oleObject21.bin"/><Relationship Id="rId4" Type="http://schemas.openxmlformats.org/officeDocument/2006/relationships/package" Target="../embeddings/Microsoft_Visio___9.vsdx"/><Relationship Id="rId9" Type="http://schemas.openxmlformats.org/officeDocument/2006/relationships/image" Target="../media/image57.wmf"/></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2.emf"/><Relationship Id="rId5" Type="http://schemas.openxmlformats.org/officeDocument/2006/relationships/package" Target="../embeddings/Microsoft_Visio___10.vsdx"/><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jpeg"/></Relationships>
</file>

<file path=ppt/slides/_rels/slide32.xml.rels><?xml version="1.0" encoding="UTF-8" standalone="yes"?>
<Relationships xmlns="http://schemas.openxmlformats.org/package/2006/relationships"><Relationship Id="rId8" Type="http://schemas.openxmlformats.org/officeDocument/2006/relationships/package" Target="../embeddings/Microsoft_Visio___12.vsdx"/><Relationship Id="rId3" Type="http://schemas.openxmlformats.org/officeDocument/2006/relationships/notesSlide" Target="../notesSlides/notesSlide32.xml"/><Relationship Id="rId7" Type="http://schemas.openxmlformats.org/officeDocument/2006/relationships/image" Target="../media/image74.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package" Target="../embeddings/Microsoft_Visio___11.vsdx"/><Relationship Id="rId5" Type="http://schemas.openxmlformats.org/officeDocument/2006/relationships/image" Target="../media/image77.jpg"/><Relationship Id="rId4" Type="http://schemas.openxmlformats.org/officeDocument/2006/relationships/image" Target="../media/image76.jpeg"/><Relationship Id="rId9" Type="http://schemas.openxmlformats.org/officeDocument/2006/relationships/image" Target="../media/image75.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647701"/>
            <a:ext cx="6872413" cy="3911599"/>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4"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2464" y="647476"/>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872414" y="5314104"/>
            <a:ext cx="1128587" cy="380882"/>
          </a:xfrm>
          <a:prstGeom prst="rect">
            <a:avLst/>
          </a:prstGeom>
          <a:noFill/>
        </p:spPr>
        <p:txBody>
          <a:bodyPr wrap="square" lIns="91413" tIns="45706" rIns="91413" bIns="45706" rtlCol="0">
            <a:spAutoFit/>
          </a:bodyPr>
          <a:lstStyle/>
          <a:p>
            <a:r>
              <a:rPr lang="zh-CN" altLang="en-US" dirty="0"/>
              <a:t>延时文字</a:t>
            </a:r>
          </a:p>
        </p:txBody>
      </p:sp>
      <p:sp>
        <p:nvSpPr>
          <p:cNvPr id="23" name="圆角矩形 22"/>
          <p:cNvSpPr/>
          <p:nvPr/>
        </p:nvSpPr>
        <p:spPr>
          <a:xfrm>
            <a:off x="317502" y="2918240"/>
            <a:ext cx="6388099" cy="673740"/>
          </a:xfrm>
          <a:prstGeom prst="roundRect">
            <a:avLst/>
          </a:prstGeom>
          <a:solidFill>
            <a:schemeClr val="bg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571500" y="2994213"/>
            <a:ext cx="6012180" cy="461637"/>
          </a:xfrm>
          <a:prstGeom prst="rect">
            <a:avLst/>
          </a:prstGeom>
          <a:noFill/>
          <a:effectLst/>
        </p:spPr>
        <p:txBody>
          <a:bodyPr wrap="square" lIns="91413" tIns="45706" rIns="91413" bIns="45706" rtlCol="0">
            <a:spAutoFit/>
          </a:bodyPr>
          <a:lstStyle/>
          <a:p>
            <a:r>
              <a:rPr lang="zh-CN" altLang="en-US" sz="2400" b="1" dirty="0">
                <a:solidFill>
                  <a:srgbClr val="1A3F6C"/>
                </a:solidFill>
                <a:latin typeface="微软雅黑" panose="020B0503020204020204" pitchFamily="34" charset="-122"/>
                <a:ea typeface="微软雅黑" panose="020B0503020204020204" pitchFamily="34" charset="-122"/>
              </a:rPr>
              <a:t>液体金属电极放电伺服控制及加工工艺研究</a:t>
            </a:r>
          </a:p>
        </p:txBody>
      </p:sp>
      <p:sp>
        <p:nvSpPr>
          <p:cNvPr id="6" name="TextBox 5"/>
          <p:cNvSpPr txBox="1"/>
          <p:nvPr/>
        </p:nvSpPr>
        <p:spPr>
          <a:xfrm>
            <a:off x="317501" y="3919400"/>
            <a:ext cx="6554912" cy="307777"/>
          </a:xfrm>
          <a:prstGeom prst="rect">
            <a:avLst/>
          </a:prstGeom>
          <a:no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专业：控制工程         答辩人：韩绍峰        导师：黄瑞宁</a:t>
            </a:r>
          </a:p>
        </p:txBody>
      </p:sp>
      <p:pic>
        <p:nvPicPr>
          <p:cNvPr id="5" name="图片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65277" y="1005032"/>
            <a:ext cx="1583160" cy="1401829"/>
          </a:xfrm>
          <a:prstGeom prst="rect">
            <a:avLst/>
          </a:prstGeom>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65942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软电极制备</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176152" y="267886"/>
            <a:ext cx="2710999"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ELECTRODE PREPARATION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065199"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1902785" y="1061693"/>
            <a:ext cx="1683202" cy="338554"/>
          </a:xfrm>
          <a:prstGeom prst="rect">
            <a:avLst/>
          </a:prstGeom>
          <a:noFill/>
        </p:spPr>
        <p:txBody>
          <a:bodyPr wrap="square" rtlCol="0">
            <a:spAutoFit/>
          </a:bodyPr>
          <a:lstStyle/>
          <a:p>
            <a:r>
              <a:rPr lang="zh-CN" altLang="en-US" sz="1600" b="1" dirty="0" smtClean="0">
                <a:solidFill>
                  <a:srgbClr val="1A3F6C"/>
                </a:solidFill>
              </a:rPr>
              <a:t>液态金属选取：</a:t>
            </a:r>
            <a:endParaRPr lang="zh-CN" altLang="en-US" sz="1600" b="1" dirty="0">
              <a:solidFill>
                <a:srgbClr val="1A3F6C"/>
              </a:solidFill>
            </a:endParaRPr>
          </a:p>
        </p:txBody>
      </p:sp>
      <p:sp>
        <p:nvSpPr>
          <p:cNvPr id="5" name="TextBox 4"/>
          <p:cNvSpPr txBox="1"/>
          <p:nvPr/>
        </p:nvSpPr>
        <p:spPr>
          <a:xfrm>
            <a:off x="1924637" y="1346024"/>
            <a:ext cx="2407319" cy="1292662"/>
          </a:xfrm>
          <a:prstGeom prst="rect">
            <a:avLst/>
          </a:prstGeom>
          <a:noFill/>
        </p:spPr>
        <p:txBody>
          <a:bodyPr wrap="square" rtlCol="0">
            <a:spAutoFit/>
          </a:bodyPr>
          <a:lstStyle/>
          <a:p>
            <a:pPr>
              <a:lnSpc>
                <a:spcPct val="130000"/>
              </a:lnSpc>
            </a:pPr>
            <a:r>
              <a:rPr lang="zh-CN" altLang="en-US" sz="1200" dirty="0">
                <a:latin typeface="Times New Roman" panose="02020603050405020304" pitchFamily="18" charset="0"/>
                <a:ea typeface="微软雅黑" panose="020B0503020204020204" pitchFamily="34" charset="-122"/>
              </a:rPr>
              <a:t>镓</a:t>
            </a:r>
            <a:r>
              <a:rPr lang="en-US" altLang="zh-CN" sz="1200" dirty="0">
                <a:latin typeface="Times New Roman" panose="02020603050405020304" pitchFamily="18" charset="0"/>
                <a:ea typeface="微软雅黑" panose="020B0503020204020204" pitchFamily="34" charset="-122"/>
              </a:rPr>
              <a:t>:</a:t>
            </a:r>
            <a:r>
              <a:rPr lang="zh-CN" altLang="en-US" sz="1200" dirty="0">
                <a:latin typeface="Times New Roman" panose="02020603050405020304" pitchFamily="18" charset="0"/>
                <a:ea typeface="微软雅黑" panose="020B0503020204020204" pitchFamily="34" charset="-122"/>
              </a:rPr>
              <a:t>铟</a:t>
            </a:r>
            <a:r>
              <a:rPr lang="en-US" altLang="zh-CN" sz="1200" dirty="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smtClean="0">
                <a:latin typeface="Times New Roman" panose="02020603050405020304" pitchFamily="18" charset="0"/>
                <a:ea typeface="微软雅黑" panose="020B0503020204020204" pitchFamily="34" charset="-122"/>
              </a:rPr>
              <a:t>=</a:t>
            </a:r>
            <a:r>
              <a:rPr lang="en-US" altLang="zh-CN" sz="1200" dirty="0">
                <a:latin typeface="Times New Roman" panose="02020603050405020304" pitchFamily="18" charset="0"/>
                <a:ea typeface="微软雅黑" panose="020B0503020204020204" pitchFamily="34" charset="-122"/>
              </a:rPr>
              <a:t>68.5% : 21.5% : 10</a:t>
            </a:r>
            <a:r>
              <a:rPr lang="en-US" altLang="zh-CN" sz="1200" dirty="0" smtClean="0">
                <a:latin typeface="Times New Roman" panose="02020603050405020304" pitchFamily="18" charset="0"/>
                <a:ea typeface="微软雅黑" panose="020B0503020204020204" pitchFamily="34" charset="-122"/>
              </a:rPr>
              <a:t>%</a:t>
            </a:r>
          </a:p>
          <a:p>
            <a:pPr>
              <a:lnSpc>
                <a:spcPct val="130000"/>
              </a:lnSpc>
            </a:pPr>
            <a:r>
              <a:rPr lang="zh-CN" altLang="zh-CN" sz="1200" dirty="0" smtClean="0">
                <a:latin typeface="Times New Roman" panose="02020603050405020304" pitchFamily="18" charset="0"/>
                <a:ea typeface="微软雅黑" panose="020B0503020204020204" pitchFamily="34" charset="-122"/>
              </a:rPr>
              <a:t>熔点</a:t>
            </a:r>
            <a:r>
              <a:rPr lang="zh-CN" altLang="en-US" sz="1200" dirty="0" smtClean="0">
                <a:latin typeface="Times New Roman" panose="02020603050405020304" pitchFamily="18" charset="0"/>
                <a:ea typeface="微软雅黑" panose="020B0503020204020204" pitchFamily="34" charset="-122"/>
              </a:rPr>
              <a:t>：</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19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低电阻率：</a:t>
            </a:r>
            <a:r>
              <a:rPr lang="en-US" altLang="zh-CN" sz="1200" dirty="0" smtClean="0">
                <a:latin typeface="Times New Roman" panose="02020603050405020304" pitchFamily="18" charset="0"/>
                <a:ea typeface="微软雅黑" panose="020B0503020204020204" pitchFamily="34" charset="-122"/>
              </a:rPr>
              <a:t>0.435 </a:t>
            </a:r>
            <a:r>
              <a:rPr lang="el-GR"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Ω</a:t>
            </a:r>
            <a:r>
              <a:rPr lang="en-US"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·m</a:t>
            </a:r>
          </a:p>
          <a:p>
            <a:pPr>
              <a:lnSpc>
                <a:spcPct val="130000"/>
              </a:lnSpc>
            </a:pPr>
            <a:r>
              <a:rPr lang="zh-CN" altLang="zh-CN" sz="1200" dirty="0">
                <a:latin typeface="Times New Roman" panose="02020603050405020304" pitchFamily="18" charset="0"/>
                <a:ea typeface="微软雅黑" panose="020B0503020204020204" pitchFamily="34" charset="-122"/>
              </a:rPr>
              <a:t>超低蒸气压（在</a:t>
            </a:r>
            <a:r>
              <a:rPr lang="en-US" altLang="zh-CN" sz="1200" dirty="0">
                <a:latin typeface="Times New Roman" panose="02020603050405020304" pitchFamily="18" charset="0"/>
                <a:ea typeface="微软雅黑" panose="020B0503020204020204" pitchFamily="34" charset="-122"/>
              </a:rPr>
              <a:t>500 </a:t>
            </a:r>
            <a:r>
              <a:rPr lang="zh-CN" altLang="zh-CN" sz="1200" dirty="0">
                <a:latin typeface="Times New Roman" panose="02020603050405020304" pitchFamily="18" charset="0"/>
                <a:ea typeface="微软雅黑" panose="020B0503020204020204" pitchFamily="34" charset="-122"/>
              </a:rPr>
              <a:t>℃下</a:t>
            </a:r>
            <a:r>
              <a:rPr lang="en-US" altLang="zh-CN" sz="1200" dirty="0">
                <a:latin typeface="Times New Roman" panose="02020603050405020304" pitchFamily="18" charset="0"/>
                <a:ea typeface="微软雅黑" panose="020B0503020204020204" pitchFamily="34" charset="-122"/>
              </a:rPr>
              <a:t>&lt;10</a:t>
            </a:r>
            <a:r>
              <a:rPr lang="en-US" altLang="zh-CN" sz="1200" baseline="30000" dirty="0">
                <a:latin typeface="Times New Roman" panose="02020603050405020304" pitchFamily="18" charset="0"/>
                <a:ea typeface="微软雅黑" panose="020B0503020204020204" pitchFamily="34" charset="-122"/>
              </a:rPr>
              <a:t>-6</a:t>
            </a:r>
            <a:r>
              <a:rPr lang="en-US" altLang="zh-CN" sz="1200" dirty="0">
                <a:latin typeface="Times New Roman" panose="02020603050405020304" pitchFamily="18" charset="0"/>
                <a:ea typeface="微软雅黑" panose="020B0503020204020204" pitchFamily="34" charset="-122"/>
              </a:rPr>
              <a:t> </a:t>
            </a:r>
            <a:r>
              <a:rPr lang="en-US" altLang="zh-CN" sz="1200" dirty="0" smtClean="0">
                <a:latin typeface="Times New Roman" panose="02020603050405020304" pitchFamily="18" charset="0"/>
                <a:ea typeface="微软雅黑" panose="020B0503020204020204" pitchFamily="34" charset="-122"/>
              </a:rPr>
              <a:t>Pa</a:t>
            </a:r>
            <a:r>
              <a:rPr lang="zh-CN" altLang="en-US" sz="1200" dirty="0" smtClean="0">
                <a:latin typeface="Times New Roman" panose="02020603050405020304" pitchFamily="18" charset="0"/>
                <a:ea typeface="微软雅黑" panose="020B0503020204020204" pitchFamily="34" charset="-122"/>
              </a:rPr>
              <a:t>）</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61" name="TextBox 60"/>
          <p:cNvSpPr txBox="1"/>
          <p:nvPr/>
        </p:nvSpPr>
        <p:spPr>
          <a:xfrm>
            <a:off x="1854182" y="3127799"/>
            <a:ext cx="1683202" cy="338554"/>
          </a:xfrm>
          <a:prstGeom prst="rect">
            <a:avLst/>
          </a:prstGeom>
          <a:noFill/>
        </p:spPr>
        <p:txBody>
          <a:bodyPr wrap="square" rtlCol="0">
            <a:spAutoFit/>
          </a:bodyPr>
          <a:lstStyle/>
          <a:p>
            <a:r>
              <a:rPr lang="zh-CN" altLang="en-US" sz="1600" b="1" dirty="0" smtClean="0">
                <a:solidFill>
                  <a:srgbClr val="1A3F6C"/>
                </a:solidFill>
              </a:rPr>
              <a:t>软电极设计模型：</a:t>
            </a:r>
            <a:endParaRPr lang="zh-CN" altLang="en-US" sz="1600" b="1" dirty="0">
              <a:solidFill>
                <a:srgbClr val="1A3F6C"/>
              </a:solidFill>
            </a:endParaRPr>
          </a:p>
        </p:txBody>
      </p:sp>
      <p:sp>
        <p:nvSpPr>
          <p:cNvPr id="63" name="TextBox 62"/>
          <p:cNvSpPr txBox="1"/>
          <p:nvPr/>
        </p:nvSpPr>
        <p:spPr>
          <a:xfrm>
            <a:off x="4599706" y="2868273"/>
            <a:ext cx="1683202" cy="338554"/>
          </a:xfrm>
          <a:prstGeom prst="rect">
            <a:avLst/>
          </a:prstGeom>
          <a:noFill/>
        </p:spPr>
        <p:txBody>
          <a:bodyPr wrap="square" rtlCol="0">
            <a:spAutoFit/>
          </a:bodyPr>
          <a:lstStyle/>
          <a:p>
            <a:r>
              <a:rPr lang="zh-CN" altLang="en-US" sz="1600" b="1" dirty="0" smtClean="0">
                <a:solidFill>
                  <a:srgbClr val="1A3F6C"/>
                </a:solidFill>
              </a:rPr>
              <a:t>供液系统设计：</a:t>
            </a:r>
            <a:endParaRPr lang="zh-CN" altLang="en-US" sz="1600" b="1" dirty="0">
              <a:solidFill>
                <a:srgbClr val="1A3F6C"/>
              </a:solidFill>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5">
            <a:extLst>
              <a:ext uri="{28A0092B-C50C-407E-A947-70E740481C1C}">
                <a14:useLocalDpi xmlns:a14="http://schemas.microsoft.com/office/drawing/2010/main" val="0"/>
              </a:ext>
            </a:extLst>
          </a:blip>
          <a:srcRect/>
          <a:stretch>
            <a:fillRect/>
          </a:stretch>
        </p:blipFill>
        <p:spPr bwMode="auto">
          <a:xfrm>
            <a:off x="267206" y="1101867"/>
            <a:ext cx="1340614" cy="1049144"/>
          </a:xfrm>
          <a:prstGeom prst="rect">
            <a:avLst/>
          </a:prstGeom>
          <a:noFill/>
          <a:ln>
            <a:noFill/>
          </a:ln>
        </p:spPr>
      </p:pic>
      <p:graphicFrame>
        <p:nvGraphicFramePr>
          <p:cNvPr id="3" name="对象 2"/>
          <p:cNvGraphicFramePr>
            <a:graphicFrameLocks noChangeAspect="1"/>
          </p:cNvGraphicFramePr>
          <p:nvPr>
            <p:extLst>
              <p:ext uri="{D42A27DB-BD31-4B8C-83A1-F6EECF244321}">
                <p14:modId xmlns:p14="http://schemas.microsoft.com/office/powerpoint/2010/main" val="1414839061"/>
              </p:ext>
            </p:extLst>
          </p:nvPr>
        </p:nvGraphicFramePr>
        <p:xfrm>
          <a:off x="182960" y="3144362"/>
          <a:ext cx="1528147" cy="1528147"/>
        </p:xfrm>
        <a:graphic>
          <a:graphicData uri="http://schemas.openxmlformats.org/presentationml/2006/ole">
            <mc:AlternateContent xmlns:mc="http://schemas.openxmlformats.org/markup-compatibility/2006">
              <mc:Choice xmlns:v="urn:schemas-microsoft-com:vml" Requires="v">
                <p:oleObj spid="_x0000_s1106" name="Visio" r:id="rId6" imgW="1667007" imgH="1667031" progId="Visio.Drawing.15">
                  <p:embed/>
                </p:oleObj>
              </mc:Choice>
              <mc:Fallback>
                <p:oleObj name="Visio" r:id="rId6" imgW="1667007" imgH="1667031"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960" y="3144362"/>
                        <a:ext cx="1528147" cy="1528147"/>
                      </a:xfrm>
                      <a:prstGeom prst="rect">
                        <a:avLst/>
                      </a:prstGeom>
                      <a:solidFill>
                        <a:schemeClr val="bg1">
                          <a:lumMod val="85000"/>
                        </a:schemeClr>
                      </a:solid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89373154"/>
              </p:ext>
            </p:extLst>
          </p:nvPr>
        </p:nvGraphicFramePr>
        <p:xfrm>
          <a:off x="3704110" y="903817"/>
          <a:ext cx="3070070" cy="1924050"/>
        </p:xfrm>
        <a:graphic>
          <a:graphicData uri="http://schemas.openxmlformats.org/presentationml/2006/ole">
            <mc:AlternateContent xmlns:mc="http://schemas.openxmlformats.org/markup-compatibility/2006">
              <mc:Choice xmlns:v="urn:schemas-microsoft-com:vml" Requires="v">
                <p:oleObj spid="_x0000_s1107" name="Visio" r:id="rId8" imgW="3581304" imgH="1933419" progId="Visio.Drawing.15">
                  <p:embed/>
                </p:oleObj>
              </mc:Choice>
              <mc:Fallback>
                <p:oleObj name="Visio" r:id="rId8" imgW="3581304" imgH="1933419" progId="Visio.Drawing.15">
                  <p:embed/>
                  <p:pic>
                    <p:nvPicPr>
                      <p:cNvPr id="0" name="Object 3"/>
                      <p:cNvPicPr>
                        <a:picLocks noChangeAspect="1" noChangeArrowheads="1"/>
                      </p:cNvPicPr>
                      <p:nvPr/>
                    </p:nvPicPr>
                    <p:blipFill>
                      <a:blip r:embed="rId9"/>
                      <a:srcRect/>
                      <a:stretch>
                        <a:fillRect/>
                      </a:stretch>
                    </p:blipFill>
                    <p:spPr bwMode="auto">
                      <a:xfrm>
                        <a:off x="3704110" y="903817"/>
                        <a:ext cx="3070070" cy="1924050"/>
                      </a:xfrm>
                      <a:prstGeom prst="rect">
                        <a:avLst/>
                      </a:prstGeom>
                      <a:noFill/>
                    </p:spPr>
                  </p:pic>
                </p:oleObj>
              </mc:Fallback>
            </mc:AlternateContent>
          </a:graphicData>
        </a:graphic>
      </p:graphicFrame>
      <p:sp>
        <p:nvSpPr>
          <p:cNvPr id="30" name="TextBox 4"/>
          <p:cNvSpPr txBox="1"/>
          <p:nvPr/>
        </p:nvSpPr>
        <p:spPr>
          <a:xfrm>
            <a:off x="1899684" y="3507145"/>
            <a:ext cx="2407319"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不锈钢点胶针头：内径：</a:t>
            </a:r>
            <a:r>
              <a:rPr lang="en-US" altLang="zh-CN" sz="1200" dirty="0" smtClean="0">
                <a:latin typeface="Times New Roman" panose="02020603050405020304" pitchFamily="18" charset="0"/>
                <a:ea typeface="微软雅黑" panose="020B0503020204020204" pitchFamily="34" charset="-122"/>
              </a:rPr>
              <a:t>0.06 mm</a:t>
            </a:r>
          </a:p>
          <a:p>
            <a:pPr>
              <a:lnSpc>
                <a:spcPct val="130000"/>
              </a:lnSpc>
            </a:pPr>
            <a:r>
              <a:rPr lang="zh-CN" altLang="en-US" sz="1200" dirty="0" smtClean="0">
                <a:latin typeface="Times New Roman" panose="02020603050405020304" pitchFamily="18" charset="0"/>
                <a:ea typeface="微软雅黑" panose="020B0503020204020204" pitchFamily="34" charset="-122"/>
              </a:rPr>
              <a:t>非金属镀层：</a:t>
            </a:r>
            <a:r>
              <a:rPr lang="en-US" altLang="zh-CN" sz="1200" dirty="0" smtClean="0">
                <a:latin typeface="Times New Roman" panose="02020603050405020304" pitchFamily="18" charset="0"/>
                <a:ea typeface="微软雅黑" panose="020B0503020204020204" pitchFamily="34" charset="-122"/>
              </a:rPr>
              <a:t>20 </a:t>
            </a:r>
            <a:r>
              <a:rPr lang="en-US" altLang="zh-CN" sz="1200" dirty="0" err="1" smtClean="0">
                <a:latin typeface="Times New Roman" panose="02020603050405020304" pitchFamily="18" charset="0"/>
                <a:ea typeface="微软雅黑" panose="020B0503020204020204" pitchFamily="34" charset="-122"/>
              </a:rPr>
              <a:t>μm</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液态金属存储：注射器针筒</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过滤</a:t>
            </a:r>
            <a:r>
              <a:rPr lang="zh-CN" altLang="en-US" sz="1200" dirty="0" smtClean="0">
                <a:latin typeface="Times New Roman" panose="02020603050405020304" pitchFamily="18" charset="0"/>
                <a:ea typeface="微软雅黑" panose="020B0503020204020204" pitchFamily="34" charset="-122"/>
              </a:rPr>
              <a:t>、防氧化处理</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31" name="TextBox 4"/>
          <p:cNvSpPr txBox="1"/>
          <p:nvPr/>
        </p:nvSpPr>
        <p:spPr>
          <a:xfrm>
            <a:off x="4743385" y="3259882"/>
            <a:ext cx="2030796"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动力：旋转式压力计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减小压力变化影响：</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a:latin typeface="Times New Roman" panose="02020603050405020304" pitchFamily="18" charset="0"/>
                <a:ea typeface="微软雅黑" pitchFamily="34" charset="-122"/>
                <a:cs typeface="Times New Roman" panose="02020603050405020304" pitchFamily="18" charset="0"/>
              </a:rPr>
              <a:t> </a:t>
            </a:r>
            <a:r>
              <a:rPr lang="en-US" altLang="zh-CN" sz="1200" dirty="0" smtClean="0">
                <a:latin typeface="Times New Roman" panose="02020603050405020304" pitchFamily="18" charset="0"/>
                <a:ea typeface="微软雅黑" pitchFamily="34" charset="-122"/>
                <a:cs typeface="Times New Roman" panose="02020603050405020304" pitchFamily="18" charset="0"/>
              </a:rPr>
              <a:t>       </a:t>
            </a:r>
            <a:r>
              <a:rPr lang="zh-CN" altLang="en-US" sz="1200" dirty="0" smtClean="0">
                <a:latin typeface="Times New Roman" panose="02020603050405020304" pitchFamily="18" charset="0"/>
                <a:ea typeface="微软雅黑" pitchFamily="34" charset="-122"/>
                <a:cs typeface="Times New Roman" panose="02020603050405020304" pitchFamily="18" charset="0"/>
              </a:rPr>
              <a:t>硬塑料管、水替换空气</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1438424116"/>
      </p:ext>
    </p:extLst>
  </p:cSld>
  <p:clrMapOvr>
    <a:masterClrMapping/>
  </p:clrMapOvr>
  <p:transition spd="slow" advTm="0">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硬件平台搭建</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97427" y="267886"/>
            <a:ext cx="2294218"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EXPERIMENTAL SETUP</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386474"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63" name="TextBox 62"/>
          <p:cNvSpPr txBox="1"/>
          <p:nvPr/>
        </p:nvSpPr>
        <p:spPr>
          <a:xfrm>
            <a:off x="649403" y="4156863"/>
            <a:ext cx="1683202" cy="338554"/>
          </a:xfrm>
          <a:prstGeom prst="rect">
            <a:avLst/>
          </a:prstGeom>
          <a:noFill/>
        </p:spPr>
        <p:txBody>
          <a:bodyPr wrap="square" rtlCol="0">
            <a:spAutoFit/>
          </a:bodyPr>
          <a:lstStyle/>
          <a:p>
            <a:r>
              <a:rPr lang="zh-CN" altLang="en-US" sz="1600" b="1" dirty="0" smtClean="0">
                <a:solidFill>
                  <a:srgbClr val="1A3F6C"/>
                </a:solidFill>
              </a:rPr>
              <a:t>系统组成：</a:t>
            </a:r>
            <a:endParaRPr lang="zh-CN" altLang="en-US" sz="1600" b="1" dirty="0">
              <a:solidFill>
                <a:srgbClr val="1A3F6C"/>
              </a:solidFill>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1" name="TextBox 4"/>
          <p:cNvSpPr txBox="1"/>
          <p:nvPr/>
        </p:nvSpPr>
        <p:spPr>
          <a:xfrm>
            <a:off x="1755086" y="4114436"/>
            <a:ext cx="4607614"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三轴运动平台：安川电机</a:t>
            </a:r>
            <a:r>
              <a:rPr lang="en-US" altLang="zh-CN" sz="1200" dirty="0" smtClean="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松下伺服控制器</a:t>
            </a:r>
            <a:r>
              <a:rPr lang="en-US" altLang="zh-CN" sz="1200" dirty="0" smtClean="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固高运动控制卡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a:latin typeface="Times New Roman" panose="02020603050405020304" pitchFamily="18" charset="0"/>
                <a:ea typeface="微软雅黑" panose="020B0503020204020204" pitchFamily="34" charset="-122"/>
              </a:rPr>
              <a:t> </a:t>
            </a:r>
            <a:r>
              <a:rPr lang="en-US" altLang="zh-CN" sz="1200" dirty="0" smtClean="0">
                <a:latin typeface="Times New Roman" panose="02020603050405020304" pitchFamily="18" charset="0"/>
                <a:ea typeface="微软雅黑" panose="020B0503020204020204" pitchFamily="34" charset="-122"/>
              </a:rPr>
              <a:t>                          </a:t>
            </a:r>
            <a:r>
              <a:rPr lang="zh-CN" altLang="en-US" sz="1200" dirty="0" smtClean="0">
                <a:latin typeface="Times New Roman" panose="02020603050405020304" pitchFamily="18" charset="0"/>
                <a:ea typeface="微软雅黑" panose="020B0503020204020204" pitchFamily="34" charset="-122"/>
              </a:rPr>
              <a:t>精度：</a:t>
            </a:r>
            <a:r>
              <a:rPr lang="en-US" altLang="zh-CN" sz="1200" dirty="0" smtClean="0">
                <a:latin typeface="Times New Roman" panose="02020603050405020304" pitchFamily="18" charset="0"/>
                <a:ea typeface="微软雅黑" panose="020B0503020204020204" pitchFamily="34" charset="-122"/>
              </a:rPr>
              <a:t>5 </a:t>
            </a:r>
            <a:r>
              <a:rPr lang="en-US" altLang="zh-CN" sz="1200" dirty="0" err="1" smtClean="0">
                <a:latin typeface="Times New Roman" panose="02020603050405020304" pitchFamily="18" charset="0"/>
                <a:ea typeface="微软雅黑" panose="020B0503020204020204" pitchFamily="34" charset="-122"/>
              </a:rPr>
              <a:t>μm</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电源：</a:t>
            </a:r>
            <a:r>
              <a:rPr lang="en-US" altLang="zh-CN" sz="1200" dirty="0" smtClean="0">
                <a:latin typeface="Times New Roman" panose="02020603050405020304" pitchFamily="18" charset="0"/>
                <a:ea typeface="微软雅黑" panose="020B0503020204020204" pitchFamily="34" charset="-122"/>
              </a:rPr>
              <a:t>RC+</a:t>
            </a:r>
            <a:r>
              <a:rPr lang="zh-CN" altLang="en-US" sz="1200" dirty="0" smtClean="0">
                <a:latin typeface="Times New Roman" panose="02020603050405020304" pitchFamily="18" charset="0"/>
                <a:ea typeface="微软雅黑" panose="020B0503020204020204" pitchFamily="34" charset="-122"/>
              </a:rPr>
              <a:t>脉冲电源，电压</a:t>
            </a:r>
            <a:r>
              <a:rPr lang="en-US" altLang="zh-CN" sz="1200" dirty="0" smtClean="0">
                <a:latin typeface="Times New Roman" panose="02020603050405020304" pitchFamily="18" charset="0"/>
                <a:ea typeface="微软雅黑" panose="020B0503020204020204" pitchFamily="34" charset="-122"/>
              </a:rPr>
              <a:t>110 V</a:t>
            </a:r>
            <a:r>
              <a:rPr lang="zh-CN" altLang="en-US" sz="1200" dirty="0" smtClean="0">
                <a:latin typeface="Times New Roman" panose="02020603050405020304" pitchFamily="18" charset="0"/>
                <a:ea typeface="微软雅黑" panose="020B0503020204020204" pitchFamily="34" charset="-122"/>
              </a:rPr>
              <a:t>，占空比</a:t>
            </a:r>
            <a:r>
              <a:rPr lang="en-US" altLang="zh-CN" sz="1200" dirty="0" smtClean="0">
                <a:latin typeface="Times New Roman" panose="02020603050405020304" pitchFamily="18" charset="0"/>
                <a:ea typeface="微软雅黑" panose="020B0503020204020204" pitchFamily="34" charset="-122"/>
              </a:rPr>
              <a:t>40%</a:t>
            </a:r>
            <a:r>
              <a:rPr lang="zh-CN" altLang="en-US" sz="1200" dirty="0" smtClean="0">
                <a:latin typeface="Times New Roman" panose="02020603050405020304" pitchFamily="18" charset="0"/>
                <a:ea typeface="微软雅黑" panose="020B0503020204020204" pitchFamily="34" charset="-122"/>
              </a:rPr>
              <a:t>，频率</a:t>
            </a:r>
            <a:r>
              <a:rPr lang="en-US" altLang="zh-CN" sz="1200" dirty="0" smtClean="0">
                <a:latin typeface="Times New Roman" panose="02020603050405020304" pitchFamily="18" charset="0"/>
                <a:ea typeface="微软雅黑" panose="020B0503020204020204" pitchFamily="34" charset="-122"/>
              </a:rPr>
              <a:t>100 KHz</a:t>
            </a: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放电检测装置、冲液装置等</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155168333"/>
              </p:ext>
            </p:extLst>
          </p:nvPr>
        </p:nvGraphicFramePr>
        <p:xfrm>
          <a:off x="1127878" y="788996"/>
          <a:ext cx="4990982" cy="3172660"/>
        </p:xfrm>
        <a:graphic>
          <a:graphicData uri="http://schemas.openxmlformats.org/presentationml/2006/ole">
            <mc:AlternateContent xmlns:mc="http://schemas.openxmlformats.org/markup-compatibility/2006">
              <mc:Choice xmlns:v="urn:schemas-microsoft-com:vml" Requires="v">
                <p:oleObj spid="_x0000_s2086" name="Visio" r:id="rId5" imgW="12544341" imgH="7915232" progId="Visio.Drawing.15">
                  <p:embed/>
                </p:oleObj>
              </mc:Choice>
              <mc:Fallback>
                <p:oleObj name="Visio" r:id="rId5" imgW="12544341" imgH="7915232" progId="Visio.Drawing.15">
                  <p:embed/>
                  <p:pic>
                    <p:nvPicPr>
                      <p:cNvPr id="0" name="Object 1"/>
                      <p:cNvPicPr>
                        <a:picLocks noChangeAspect="1" noChangeArrowheads="1"/>
                      </p:cNvPicPr>
                      <p:nvPr/>
                    </p:nvPicPr>
                    <p:blipFill>
                      <a:blip r:embed="rId6"/>
                      <a:srcRect/>
                      <a:stretch>
                        <a:fillRect/>
                      </a:stretch>
                    </p:blipFill>
                    <p:spPr bwMode="auto">
                      <a:xfrm>
                        <a:off x="1127878" y="788996"/>
                        <a:ext cx="4990982" cy="3172660"/>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2766353060"/>
      </p:ext>
    </p:extLst>
  </p:cSld>
  <p:clrMapOvr>
    <a:masterClrMapping/>
  </p:clrMapOvr>
  <p:transition spd="slow" advTm="0">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软件平台设计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64476" y="267886"/>
            <a:ext cx="189346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PROGRAM DESIGN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35352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44831716"/>
              </p:ext>
            </p:extLst>
          </p:nvPr>
        </p:nvGraphicFramePr>
        <p:xfrm>
          <a:off x="792487" y="759706"/>
          <a:ext cx="5267325" cy="3676650"/>
        </p:xfrm>
        <a:graphic>
          <a:graphicData uri="http://schemas.openxmlformats.org/presentationml/2006/ole">
            <mc:AlternateContent xmlns:mc="http://schemas.openxmlformats.org/markup-compatibility/2006">
              <mc:Choice xmlns:v="urn:schemas-microsoft-com:vml" Requires="v">
                <p:oleObj spid="_x0000_s3110" name="Visio" r:id="rId5" imgW="5867496" imgH="4076800" progId="Visio.Drawing.15">
                  <p:embed/>
                </p:oleObj>
              </mc:Choice>
              <mc:Fallback>
                <p:oleObj name="Visio" r:id="rId5" imgW="5867496" imgH="40768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7" y="759706"/>
                        <a:ext cx="5267325" cy="367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椭圆 3"/>
          <p:cNvSpPr/>
          <p:nvPr/>
        </p:nvSpPr>
        <p:spPr>
          <a:xfrm>
            <a:off x="1485900" y="1173464"/>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 name="椭圆 14"/>
          <p:cNvSpPr/>
          <p:nvPr/>
        </p:nvSpPr>
        <p:spPr>
          <a:xfrm>
            <a:off x="1485900" y="2066743"/>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椭圆 15"/>
          <p:cNvSpPr/>
          <p:nvPr/>
        </p:nvSpPr>
        <p:spPr>
          <a:xfrm>
            <a:off x="3680460" y="3375644"/>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椭圆 16"/>
          <p:cNvSpPr/>
          <p:nvPr/>
        </p:nvSpPr>
        <p:spPr>
          <a:xfrm>
            <a:off x="1584960" y="3864856"/>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 name="文本框 4"/>
          <p:cNvSpPr txBox="1"/>
          <p:nvPr/>
        </p:nvSpPr>
        <p:spPr>
          <a:xfrm>
            <a:off x="1077423" y="4588504"/>
            <a:ext cx="5206073" cy="523220"/>
          </a:xfrm>
          <a:prstGeom prst="rect">
            <a:avLst/>
          </a:prstGeom>
          <a:noFill/>
        </p:spPr>
        <p:txBody>
          <a:bodyPr wrap="square" rtlCol="0">
            <a:spAutoFit/>
          </a:bodyPr>
          <a:lstStyle/>
          <a:p>
            <a:r>
              <a:rPr lang="zh-CN" altLang="en-US" sz="1400" dirty="0" smtClean="0"/>
              <a:t>主要工作：接收操作指令、刷新界面、分析放电状态、计算目标</a:t>
            </a:r>
            <a:r>
              <a:rPr lang="en-US" altLang="zh-CN" sz="1400" dirty="0" smtClean="0"/>
              <a:t>	</a:t>
            </a:r>
            <a:r>
              <a:rPr lang="zh-CN" altLang="en-US" sz="1400" dirty="0" smtClean="0"/>
              <a:t>位置、串口通信等</a:t>
            </a:r>
            <a:endParaRPr lang="zh-CN" altLang="en-US" sz="1400" dirty="0"/>
          </a:p>
        </p:txBody>
      </p:sp>
    </p:spTree>
    <p:custDataLst>
      <p:tags r:id="rId2"/>
    </p:custDataLst>
    <p:extLst>
      <p:ext uri="{BB962C8B-B14F-4D97-AF65-F5344CB8AC3E}">
        <p14:creationId xmlns:p14="http://schemas.microsoft.com/office/powerpoint/2010/main" val="1706919048"/>
      </p:ext>
    </p:extLst>
  </p:cSld>
  <p:clrMapOvr>
    <a:masterClrMapping/>
  </p:clrMapOvr>
  <p:transition spd="slow" advTm="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人机交互界面设计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57600" y="267886"/>
            <a:ext cx="189346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PROGRAM DESIGN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946647"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684668" y="1030119"/>
            <a:ext cx="5988651" cy="4066564"/>
            <a:chOff x="457737" y="813444"/>
            <a:chExt cx="5988651" cy="4066564"/>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7" y="813444"/>
              <a:ext cx="5988651" cy="4066564"/>
            </a:xfrm>
            <a:prstGeom prst="rect">
              <a:avLst/>
            </a:prstGeom>
          </p:spPr>
        </p:pic>
        <p:sp>
          <p:nvSpPr>
            <p:cNvPr id="6" name="圆角矩形 5"/>
            <p:cNvSpPr/>
            <p:nvPr/>
          </p:nvSpPr>
          <p:spPr>
            <a:xfrm>
              <a:off x="655320" y="1052488"/>
              <a:ext cx="2247900" cy="2429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55320" y="1340619"/>
              <a:ext cx="2247900" cy="3191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55320" y="1723198"/>
              <a:ext cx="2247900" cy="76520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55320" y="2536396"/>
              <a:ext cx="2247900" cy="76520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958392" y="1075701"/>
              <a:ext cx="3302708" cy="222590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655320" y="3365047"/>
              <a:ext cx="5707380" cy="83230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655320" y="4241713"/>
              <a:ext cx="4500880" cy="45093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62906" y="722342"/>
            <a:ext cx="5206073" cy="307777"/>
          </a:xfrm>
          <a:prstGeom prst="rect">
            <a:avLst/>
          </a:prstGeom>
          <a:noFill/>
        </p:spPr>
        <p:txBody>
          <a:bodyPr wrap="square" rtlCol="0">
            <a:spAutoFit/>
          </a:bodyPr>
          <a:lstStyle/>
          <a:p>
            <a:r>
              <a:rPr lang="zh-CN" altLang="en-US" sz="1400" dirty="0" smtClean="0"/>
              <a:t>界面：共</a:t>
            </a:r>
            <a:r>
              <a:rPr lang="en-US" altLang="zh-CN" sz="1400" dirty="0" smtClean="0"/>
              <a:t>7</a:t>
            </a:r>
            <a:r>
              <a:rPr lang="zh-CN" altLang="en-US" sz="1400" dirty="0" smtClean="0"/>
              <a:t>个模块，分别实现不同的功能</a:t>
            </a:r>
            <a:endParaRPr lang="zh-CN" altLang="en-US" sz="1400" dirty="0"/>
          </a:p>
        </p:txBody>
      </p:sp>
    </p:spTree>
    <p:custDataLst>
      <p:tags r:id="rId1"/>
    </p:custDataLst>
    <p:extLst>
      <p:ext uri="{BB962C8B-B14F-4D97-AF65-F5344CB8AC3E}">
        <p14:creationId xmlns:p14="http://schemas.microsoft.com/office/powerpoint/2010/main" val="1407027778"/>
      </p:ext>
    </p:extLst>
  </p:cSld>
  <p:clrMapOvr>
    <a:masterClrMapping/>
  </p:clrMapOvr>
  <p:transition spd="slow" advTm="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人机交互界面设计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57600" y="267886"/>
            <a:ext cx="189346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PROGRAM DESIGN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946647"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87" y="949326"/>
            <a:ext cx="1533525" cy="161925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817" y="946653"/>
            <a:ext cx="2000250" cy="161925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3002" y="964976"/>
            <a:ext cx="1685925" cy="1619250"/>
          </a:xfrm>
          <a:prstGeom prst="rect">
            <a:avLst/>
          </a:prstGeom>
        </p:spPr>
      </p:pic>
      <p:pic>
        <p:nvPicPr>
          <p:cNvPr id="9" name="图片 8"/>
          <p:cNvPicPr>
            <a:picLocks noChangeAspect="1"/>
          </p:cNvPicPr>
          <p:nvPr/>
        </p:nvPicPr>
        <p:blipFill>
          <a:blip r:embed="rId7"/>
          <a:stretch>
            <a:fillRect/>
          </a:stretch>
        </p:blipFill>
        <p:spPr>
          <a:xfrm>
            <a:off x="1377279" y="2787492"/>
            <a:ext cx="3780015" cy="1273062"/>
          </a:xfrm>
          <a:prstGeom prst="rect">
            <a:avLst/>
          </a:prstGeom>
        </p:spPr>
      </p:pic>
      <p:pic>
        <p:nvPicPr>
          <p:cNvPr id="10" name="图片 9"/>
          <p:cNvPicPr>
            <a:picLocks noChangeAspect="1"/>
          </p:cNvPicPr>
          <p:nvPr/>
        </p:nvPicPr>
        <p:blipFill>
          <a:blip r:embed="rId8"/>
          <a:stretch>
            <a:fillRect/>
          </a:stretch>
        </p:blipFill>
        <p:spPr>
          <a:xfrm>
            <a:off x="1258745" y="4194995"/>
            <a:ext cx="4005396" cy="498309"/>
          </a:xfrm>
          <a:prstGeom prst="rect">
            <a:avLst/>
          </a:prstGeom>
        </p:spPr>
      </p:pic>
    </p:spTree>
    <p:custDataLst>
      <p:tags r:id="rId1"/>
    </p:custDataLst>
    <p:extLst>
      <p:ext uri="{BB962C8B-B14F-4D97-AF65-F5344CB8AC3E}">
        <p14:creationId xmlns:p14="http://schemas.microsoft.com/office/powerpoint/2010/main" val="2373493918"/>
      </p:ext>
    </p:extLst>
  </p:cSld>
  <p:clrMapOvr>
    <a:masterClrMapping/>
  </p:clrMapOvr>
  <p:transition spd="slow" advTm="0">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三</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2914956" y="1829056"/>
            <a:ext cx="2709396" cy="523220"/>
          </a:xfrm>
          <a:prstGeom prst="rect">
            <a:avLst/>
          </a:prstGeom>
          <a:noFill/>
        </p:spPr>
        <p:txBody>
          <a:bodyPr wrap="none" rtlCol="0">
            <a:spAutoFit/>
          </a:bodyPr>
          <a:lstStyle/>
          <a:p>
            <a:r>
              <a:rPr lang="zh-CN" altLang="en-US" sz="2800" b="1" dirty="0">
                <a:latin typeface="方正兰亭细黑_GBK" pitchFamily="2" charset="-122"/>
                <a:ea typeface="方正兰亭细黑_GBK" pitchFamily="2" charset="-122"/>
              </a:rPr>
              <a:t>理论计算与仿真</a:t>
            </a:r>
          </a:p>
        </p:txBody>
      </p:sp>
      <p:sp>
        <p:nvSpPr>
          <p:cNvPr id="27" name="TextBox 17"/>
          <p:cNvSpPr txBox="1"/>
          <p:nvPr/>
        </p:nvSpPr>
        <p:spPr>
          <a:xfrm>
            <a:off x="3005714" y="279769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针管阻力计算</a:t>
            </a:r>
            <a:endParaRPr lang="zh-CN" altLang="en-US" dirty="0">
              <a:latin typeface="方正兰亭细黑_GBK" pitchFamily="2" charset="-122"/>
              <a:ea typeface="方正兰亭细黑_GBK" pitchFamily="2" charset="-122"/>
            </a:endParaRPr>
          </a:p>
        </p:txBody>
      </p:sp>
      <p:sp>
        <p:nvSpPr>
          <p:cNvPr id="28" name="TextBox 18"/>
          <p:cNvSpPr txBox="1"/>
          <p:nvPr/>
        </p:nvSpPr>
        <p:spPr>
          <a:xfrm>
            <a:off x="3005714" y="3244283"/>
            <a:ext cx="1338828" cy="369332"/>
          </a:xfrm>
          <a:prstGeom prst="rect">
            <a:avLst/>
          </a:prstGeom>
          <a:noFill/>
        </p:spPr>
        <p:txBody>
          <a:bodyPr wrap="none" rtlCol="0">
            <a:spAutoFit/>
          </a:bodyPr>
          <a:lstStyle/>
          <a:p>
            <a:r>
              <a:rPr lang="en-US" altLang="zh-CN" dirty="0" smtClean="0">
                <a:latin typeface="方正兰亭细黑_GBK" pitchFamily="2" charset="-122"/>
                <a:ea typeface="方正兰亭细黑_GBK" pitchFamily="2" charset="-122"/>
              </a:rPr>
              <a:t>Fluent</a:t>
            </a:r>
            <a:r>
              <a:rPr lang="zh-CN" altLang="en-US" dirty="0" smtClean="0">
                <a:latin typeface="方正兰亭细黑_GBK" pitchFamily="2" charset="-122"/>
                <a:ea typeface="方正兰亭细黑_GBK" pitchFamily="2" charset="-122"/>
              </a:rPr>
              <a:t>仿真</a:t>
            </a:r>
            <a:endParaRPr lang="zh-CN" altLang="en-US" dirty="0">
              <a:latin typeface="方正兰亭细黑_GBK" pitchFamily="2" charset="-122"/>
              <a:ea typeface="方正兰亭细黑_GBK" pitchFamily="2" charset="-122"/>
            </a:endParaRPr>
          </a:p>
        </p:txBody>
      </p:sp>
      <p:sp>
        <p:nvSpPr>
          <p:cNvPr id="29" name="TextBox 19"/>
          <p:cNvSpPr txBox="1"/>
          <p:nvPr/>
        </p:nvSpPr>
        <p:spPr>
          <a:xfrm>
            <a:off x="4575374" y="2844935"/>
            <a:ext cx="2295821"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THEORETICAL CALCULATION</a:t>
            </a:r>
            <a:endParaRPr lang="zh-CN" altLang="en-US" sz="1200" dirty="0">
              <a:solidFill>
                <a:srgbClr val="1A3F6C"/>
              </a:solidFill>
              <a:latin typeface="Kozuka Gothic Pro R" pitchFamily="34" charset="-128"/>
              <a:ea typeface="Kozuka Gothic Pro R" pitchFamily="34" charset="-128"/>
            </a:endParaRPr>
          </a:p>
        </p:txBody>
      </p:sp>
      <p:sp>
        <p:nvSpPr>
          <p:cNvPr id="31" name="TextBox 20"/>
          <p:cNvSpPr txBox="1"/>
          <p:nvPr/>
        </p:nvSpPr>
        <p:spPr>
          <a:xfrm>
            <a:off x="4575374" y="3292703"/>
            <a:ext cx="1048685"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SIMULATION</a:t>
            </a:r>
            <a:endParaRPr lang="zh-CN" altLang="en-US" sz="1200" dirty="0">
              <a:solidFill>
                <a:srgbClr val="1A3F6C"/>
              </a:solidFill>
              <a:latin typeface="Kozuka Gothic Pro R" pitchFamily="34" charset="-128"/>
              <a:ea typeface="Kozuka Gothic Pro R" pitchFamily="34" charset="-128"/>
            </a:endParaRPr>
          </a:p>
        </p:txBody>
      </p:sp>
      <p:sp>
        <p:nvSpPr>
          <p:cNvPr id="32" name="椭圆 31"/>
          <p:cNvSpPr/>
          <p:nvPr/>
        </p:nvSpPr>
        <p:spPr>
          <a:xfrm>
            <a:off x="2711827" y="282518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711827" y="326255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30441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理论计算</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1925500" y="267886"/>
            <a:ext cx="2893741"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THEORETICAL CALCULATION</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8417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43" name="图片 42"/>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851" y="1019175"/>
            <a:ext cx="2818049" cy="597106"/>
          </a:xfrm>
          <a:prstGeom prst="rect">
            <a:avLst/>
          </a:prstGeom>
          <a:noFill/>
          <a:ln>
            <a:noFill/>
          </a:ln>
        </p:spPr>
      </p:pic>
      <p:pic>
        <p:nvPicPr>
          <p:cNvPr id="44" name="图片 4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308" y="1763762"/>
            <a:ext cx="2965133" cy="868423"/>
          </a:xfrm>
          <a:prstGeom prst="rect">
            <a:avLst/>
          </a:prstGeom>
          <a:noFill/>
          <a:ln>
            <a:noFill/>
          </a:ln>
        </p:spPr>
      </p:pic>
      <p:pic>
        <p:nvPicPr>
          <p:cNvPr id="52" name="图片 5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8869" y="2830420"/>
            <a:ext cx="1858010" cy="1602105"/>
          </a:xfrm>
          <a:prstGeom prst="rect">
            <a:avLst/>
          </a:prstGeom>
          <a:noFill/>
          <a:ln>
            <a:noFill/>
          </a:ln>
        </p:spPr>
      </p:pic>
      <p:graphicFrame>
        <p:nvGraphicFramePr>
          <p:cNvPr id="4" name="对象 3"/>
          <p:cNvGraphicFramePr>
            <a:graphicFrameLocks noChangeAspect="1"/>
          </p:cNvGraphicFramePr>
          <p:nvPr>
            <p:extLst>
              <p:ext uri="{D42A27DB-BD31-4B8C-83A1-F6EECF244321}">
                <p14:modId xmlns:p14="http://schemas.microsoft.com/office/powerpoint/2010/main" val="385543438"/>
              </p:ext>
            </p:extLst>
          </p:nvPr>
        </p:nvGraphicFramePr>
        <p:xfrm>
          <a:off x="3468945" y="1158044"/>
          <a:ext cx="1333500" cy="257175"/>
        </p:xfrm>
        <a:graphic>
          <a:graphicData uri="http://schemas.openxmlformats.org/presentationml/2006/ole">
            <mc:AlternateContent xmlns:mc="http://schemas.openxmlformats.org/markup-compatibility/2006">
              <mc:Choice xmlns:v="urn:schemas-microsoft-com:vml" Requires="v">
                <p:oleObj spid="_x0000_s4350" name="Equation" r:id="rId7" imgW="1345616" imgH="253890" progId="Equation.DSMT4">
                  <p:embed/>
                </p:oleObj>
              </mc:Choice>
              <mc:Fallback>
                <p:oleObj name="Equation" r:id="rId7" imgW="1345616" imgH="25389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945" y="1158044"/>
                        <a:ext cx="13335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99475796"/>
              </p:ext>
            </p:extLst>
          </p:nvPr>
        </p:nvGraphicFramePr>
        <p:xfrm>
          <a:off x="5518150" y="1936889"/>
          <a:ext cx="1190625" cy="457200"/>
        </p:xfrm>
        <a:graphic>
          <a:graphicData uri="http://schemas.openxmlformats.org/presentationml/2006/ole">
            <mc:AlternateContent xmlns:mc="http://schemas.openxmlformats.org/markup-compatibility/2006">
              <mc:Choice xmlns:v="urn:schemas-microsoft-com:vml" Requires="v">
                <p:oleObj spid="_x0000_s4351" name="Equation" r:id="rId9" imgW="1193800" imgH="444500" progId="Equation.DSMT4">
                  <p:embed/>
                </p:oleObj>
              </mc:Choice>
              <mc:Fallback>
                <p:oleObj name="Equation" r:id="rId9" imgW="1193800" imgH="4445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8150" y="1936889"/>
                        <a:ext cx="11906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08410099"/>
              </p:ext>
            </p:extLst>
          </p:nvPr>
        </p:nvGraphicFramePr>
        <p:xfrm>
          <a:off x="4689861" y="3155182"/>
          <a:ext cx="2000250" cy="647700"/>
        </p:xfrm>
        <a:graphic>
          <a:graphicData uri="http://schemas.openxmlformats.org/presentationml/2006/ole">
            <mc:AlternateContent xmlns:mc="http://schemas.openxmlformats.org/markup-compatibility/2006">
              <mc:Choice xmlns:v="urn:schemas-microsoft-com:vml" Requires="v">
                <p:oleObj spid="_x0000_s4352" name="Equation" r:id="rId11" imgW="1993900" imgH="647700" progId="Equation.DSMT4">
                  <p:embed/>
                </p:oleObj>
              </mc:Choice>
              <mc:Fallback>
                <p:oleObj name="Equation" r:id="rId11" imgW="1993900" imgH="6477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9861" y="3155182"/>
                        <a:ext cx="20002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7216641"/>
              </p:ext>
            </p:extLst>
          </p:nvPr>
        </p:nvGraphicFramePr>
        <p:xfrm>
          <a:off x="3468945" y="1765439"/>
          <a:ext cx="1657350" cy="400050"/>
        </p:xfrm>
        <a:graphic>
          <a:graphicData uri="http://schemas.openxmlformats.org/presentationml/2006/ole">
            <mc:AlternateContent xmlns:mc="http://schemas.openxmlformats.org/markup-compatibility/2006">
              <mc:Choice xmlns:v="urn:schemas-microsoft-com:vml" Requires="v">
                <p:oleObj spid="_x0000_s4353" name="Equation" r:id="rId13" imgW="1663700" imgH="393700" progId="Equation.DSMT4">
                  <p:embed/>
                </p:oleObj>
              </mc:Choice>
              <mc:Fallback>
                <p:oleObj name="Equation" r:id="rId13" imgW="1663700" imgH="3937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8945" y="1765439"/>
                        <a:ext cx="16573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96360128"/>
              </p:ext>
            </p:extLst>
          </p:nvPr>
        </p:nvGraphicFramePr>
        <p:xfrm>
          <a:off x="3468945" y="2232135"/>
          <a:ext cx="1695450" cy="400050"/>
        </p:xfrm>
        <a:graphic>
          <a:graphicData uri="http://schemas.openxmlformats.org/presentationml/2006/ole">
            <mc:AlternateContent xmlns:mc="http://schemas.openxmlformats.org/markup-compatibility/2006">
              <mc:Choice xmlns:v="urn:schemas-microsoft-com:vml" Requires="v">
                <p:oleObj spid="_x0000_s4354" name="Equation" r:id="rId15" imgW="1675673" imgH="393529" progId="Equation.DSMT4">
                  <p:embed/>
                </p:oleObj>
              </mc:Choice>
              <mc:Fallback>
                <p:oleObj name="Equation" r:id="rId15" imgW="1675673" imgH="393529"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8945" y="2232135"/>
                        <a:ext cx="16954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左大括号 14"/>
          <p:cNvSpPr/>
          <p:nvPr/>
        </p:nvSpPr>
        <p:spPr>
          <a:xfrm>
            <a:off x="3231838" y="1898774"/>
            <a:ext cx="215709" cy="6667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箭头 15"/>
          <p:cNvSpPr/>
          <p:nvPr/>
        </p:nvSpPr>
        <p:spPr>
          <a:xfrm>
            <a:off x="5138994" y="2178931"/>
            <a:ext cx="322832" cy="666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123882638"/>
              </p:ext>
            </p:extLst>
          </p:nvPr>
        </p:nvGraphicFramePr>
        <p:xfrm>
          <a:off x="3041352" y="3173958"/>
          <a:ext cx="885825" cy="400050"/>
        </p:xfrm>
        <a:graphic>
          <a:graphicData uri="http://schemas.openxmlformats.org/presentationml/2006/ole">
            <mc:AlternateContent xmlns:mc="http://schemas.openxmlformats.org/markup-compatibility/2006">
              <mc:Choice xmlns:v="urn:schemas-microsoft-com:vml" Requires="v">
                <p:oleObj spid="_x0000_s4355" name="Equation" r:id="rId17" imgW="888614" imgH="393529" progId="Equation.DSMT4">
                  <p:embed/>
                </p:oleObj>
              </mc:Choice>
              <mc:Fallback>
                <p:oleObj name="Equation" r:id="rId17" imgW="888614" imgH="393529"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1352" y="3173958"/>
                        <a:ext cx="885825"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52334018"/>
              </p:ext>
            </p:extLst>
          </p:nvPr>
        </p:nvGraphicFramePr>
        <p:xfrm>
          <a:off x="3050280" y="3741004"/>
          <a:ext cx="1571625" cy="257175"/>
        </p:xfrm>
        <a:graphic>
          <a:graphicData uri="http://schemas.openxmlformats.org/presentationml/2006/ole">
            <mc:AlternateContent xmlns:mc="http://schemas.openxmlformats.org/markup-compatibility/2006">
              <mc:Choice xmlns:v="urn:schemas-microsoft-com:vml" Requires="v">
                <p:oleObj spid="_x0000_s4356" name="Equation" r:id="rId19" imgW="1574800" imgH="254000" progId="Equation.DSMT4">
                  <p:embed/>
                </p:oleObj>
              </mc:Choice>
              <mc:Fallback>
                <p:oleObj name="Equation" r:id="rId19" imgW="1574800" imgH="254000" progId="Equation.DSMT4">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0280" y="3741004"/>
                        <a:ext cx="1571625"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左大括号 58"/>
          <p:cNvSpPr/>
          <p:nvPr/>
        </p:nvSpPr>
        <p:spPr>
          <a:xfrm>
            <a:off x="2745725" y="3260844"/>
            <a:ext cx="215709" cy="66092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右箭头 59"/>
          <p:cNvSpPr/>
          <p:nvPr/>
        </p:nvSpPr>
        <p:spPr>
          <a:xfrm>
            <a:off x="4297620" y="3516219"/>
            <a:ext cx="322832" cy="666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2"/>
          <p:cNvSpPr txBox="1"/>
          <p:nvPr/>
        </p:nvSpPr>
        <p:spPr>
          <a:xfrm>
            <a:off x="649403" y="4513550"/>
            <a:ext cx="1683202" cy="338554"/>
          </a:xfrm>
          <a:prstGeom prst="rect">
            <a:avLst/>
          </a:prstGeom>
          <a:noFill/>
        </p:spPr>
        <p:txBody>
          <a:bodyPr wrap="square" rtlCol="0">
            <a:spAutoFit/>
          </a:bodyPr>
          <a:lstStyle/>
          <a:p>
            <a:r>
              <a:rPr lang="zh-CN" altLang="en-US" sz="1600" b="1" dirty="0" smtClean="0">
                <a:solidFill>
                  <a:srgbClr val="1A3F6C"/>
                </a:solidFill>
              </a:rPr>
              <a:t>计算结果：</a:t>
            </a:r>
            <a:endParaRPr lang="zh-CN" altLang="en-US" sz="1600" b="1" dirty="0">
              <a:solidFill>
                <a:srgbClr val="1A3F6C"/>
              </a:solidFill>
            </a:endParaRPr>
          </a:p>
        </p:txBody>
      </p:sp>
      <p:sp>
        <p:nvSpPr>
          <p:cNvPr id="62" name="TextBox 4"/>
          <p:cNvSpPr txBox="1"/>
          <p:nvPr/>
        </p:nvSpPr>
        <p:spPr>
          <a:xfrm>
            <a:off x="1727874" y="4537475"/>
            <a:ext cx="4607614" cy="332399"/>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流速为</a:t>
            </a:r>
            <a:r>
              <a:rPr lang="en-US" altLang="zh-CN" sz="1200" dirty="0" smtClean="0">
                <a:latin typeface="Times New Roman" panose="02020603050405020304" pitchFamily="18" charset="0"/>
                <a:ea typeface="微软雅黑" panose="020B0503020204020204" pitchFamily="34" charset="-122"/>
              </a:rPr>
              <a:t>0.1mm/min</a:t>
            </a:r>
            <a:r>
              <a:rPr lang="zh-CN" altLang="en-US" sz="1200" dirty="0" smtClean="0">
                <a:latin typeface="Times New Roman" panose="02020603050405020304" pitchFamily="18" charset="0"/>
                <a:ea typeface="微软雅黑" panose="020B0503020204020204" pitchFamily="34" charset="-122"/>
              </a:rPr>
              <a:t>，</a:t>
            </a:r>
            <a:r>
              <a:rPr lang="zh-CN" altLang="zh-CN" sz="1200" i="1" dirty="0"/>
              <a:t>P</a:t>
            </a:r>
            <a:r>
              <a:rPr lang="zh-CN" altLang="zh-CN" sz="1200" baseline="-25000" dirty="0"/>
              <a:t>1</a:t>
            </a:r>
            <a:r>
              <a:rPr lang="zh-CN" altLang="en-US" sz="1200" dirty="0" smtClean="0">
                <a:latin typeface="Times New Roman" panose="02020603050405020304" pitchFamily="18" charset="0"/>
                <a:ea typeface="微软雅黑" panose="020B0503020204020204" pitchFamily="34" charset="-122"/>
              </a:rPr>
              <a:t>压强约为</a:t>
            </a:r>
            <a:r>
              <a:rPr lang="en-US" altLang="zh-CN" sz="1200" dirty="0" smtClean="0">
                <a:latin typeface="Times New Roman" panose="02020603050405020304" pitchFamily="18" charset="0"/>
                <a:ea typeface="微软雅黑" panose="020B0503020204020204" pitchFamily="34" charset="-122"/>
              </a:rPr>
              <a:t>101469 Pa</a:t>
            </a:r>
            <a:r>
              <a:rPr lang="zh-CN" altLang="en-US" sz="1200" dirty="0" smtClean="0">
                <a:latin typeface="Times New Roman" panose="02020603050405020304" pitchFamily="18" charset="0"/>
                <a:ea typeface="微软雅黑" panose="020B0503020204020204" pitchFamily="34" charset="-122"/>
              </a:rPr>
              <a:t>，即</a:t>
            </a:r>
            <a:r>
              <a:rPr lang="en-US" altLang="zh-CN" sz="1200" dirty="0" smtClean="0">
                <a:latin typeface="Times New Roman" panose="02020603050405020304" pitchFamily="18" charset="0"/>
                <a:ea typeface="微软雅黑" panose="020B0503020204020204" pitchFamily="34" charset="-122"/>
              </a:rPr>
              <a:t>14.72 psi</a:t>
            </a:r>
          </a:p>
        </p:txBody>
      </p:sp>
    </p:spTree>
    <p:extLst>
      <p:ext uri="{BB962C8B-B14F-4D97-AF65-F5344CB8AC3E}">
        <p14:creationId xmlns:p14="http://schemas.microsoft.com/office/powerpoint/2010/main" val="2251484469"/>
      </p:ext>
    </p:extLst>
  </p:cSld>
  <p:clrMapOvr>
    <a:masterClrMapping/>
  </p:clrMapOvr>
  <p:transition spd="slow" advTm="0">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p:nvPr/>
        </p:nvCxnSpPr>
        <p:spPr>
          <a:xfrm flipH="1">
            <a:off x="1201806" y="1070563"/>
            <a:ext cx="1893898" cy="17030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297799" y="1457676"/>
            <a:ext cx="654388" cy="613966"/>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78008" y="1339053"/>
            <a:ext cx="529287" cy="121821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17779" y="875356"/>
            <a:ext cx="1599498" cy="75733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3691" y="2235293"/>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1</a:t>
              </a:r>
              <a:endParaRPr lang="zh-CN" altLang="en-US" sz="2500" b="1" dirty="0">
                <a:solidFill>
                  <a:srgbClr val="1A3F6C"/>
                </a:solidFill>
                <a:latin typeface="微软雅黑" pitchFamily="34" charset="-122"/>
                <a:ea typeface="微软雅黑" pitchFamily="34" charset="-122"/>
              </a:endParaRPr>
            </a:p>
          </p:txBody>
        </p:sp>
      </p:grpSp>
      <p:grpSp>
        <p:nvGrpSpPr>
          <p:cNvPr id="15" name="组合 14"/>
          <p:cNvGrpSpPr/>
          <p:nvPr/>
        </p:nvGrpSpPr>
        <p:grpSpPr>
          <a:xfrm>
            <a:off x="1632701" y="1724875"/>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2</a:t>
              </a:r>
              <a:endParaRPr lang="zh-CN" altLang="en-US" sz="2500" b="1" dirty="0">
                <a:solidFill>
                  <a:srgbClr val="1A3F6C"/>
                </a:solidFill>
                <a:latin typeface="微软雅黑" pitchFamily="34" charset="-122"/>
                <a:ea typeface="微软雅黑" pitchFamily="34" charset="-122"/>
              </a:endParaRPr>
            </a:p>
          </p:txBody>
        </p:sp>
      </p:grpSp>
      <p:grpSp>
        <p:nvGrpSpPr>
          <p:cNvPr id="18" name="组合 17"/>
          <p:cNvGrpSpPr/>
          <p:nvPr/>
        </p:nvGrpSpPr>
        <p:grpSpPr>
          <a:xfrm>
            <a:off x="2891882" y="814567"/>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3</a:t>
              </a:r>
              <a:endParaRPr lang="zh-CN" altLang="en-US" sz="2500" b="1" dirty="0">
                <a:solidFill>
                  <a:srgbClr val="1A3F6C"/>
                </a:solidFill>
                <a:latin typeface="微软雅黑" pitchFamily="34" charset="-122"/>
                <a:ea typeface="微软雅黑" pitchFamily="34" charset="-122"/>
              </a:endParaRPr>
            </a:p>
          </p:txBody>
        </p:sp>
      </p:grpSp>
      <p:sp>
        <p:nvSpPr>
          <p:cNvPr id="25" name="TextBox 24"/>
          <p:cNvSpPr txBox="1"/>
          <p:nvPr/>
        </p:nvSpPr>
        <p:spPr>
          <a:xfrm>
            <a:off x="477118" y="1106670"/>
            <a:ext cx="1405250" cy="280077"/>
          </a:xfrm>
          <a:prstGeom prst="rect">
            <a:avLst/>
          </a:prstGeom>
          <a:noFill/>
        </p:spPr>
        <p:txBody>
          <a:bodyPr wrap="square" lIns="0" tIns="0" rIns="0" bIns="0" rtlCol="0">
            <a:spAutoFit/>
          </a:bodyPr>
          <a:lstStyle/>
          <a:p>
            <a:pPr algn="just">
              <a:lnSpc>
                <a:spcPct val="130000"/>
              </a:lnSpc>
            </a:pPr>
            <a:r>
              <a:rPr lang="zh-CN" altLang="en-US" sz="1400" dirty="0" smtClean="0">
                <a:latin typeface="微软雅黑" pitchFamily="34" charset="-122"/>
                <a:ea typeface="微软雅黑" pitchFamily="34" charset="-122"/>
              </a:rPr>
              <a:t>系统建模与仿真</a:t>
            </a:r>
            <a:endParaRPr lang="en-US" altLang="zh-CN" sz="1400" dirty="0">
              <a:latin typeface="微软雅黑" pitchFamily="34" charset="-122"/>
              <a:ea typeface="微软雅黑" pitchFamily="34" charset="-122"/>
            </a:endParaRPr>
          </a:p>
        </p:txBody>
      </p:sp>
      <p:cxnSp>
        <p:nvCxnSpPr>
          <p:cNvPr id="27" name="直接连接符 26"/>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5166"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272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30" name="TextBox 29"/>
          <p:cNvSpPr txBox="1"/>
          <p:nvPr/>
        </p:nvSpPr>
        <p:spPr>
          <a:xfrm>
            <a:off x="1844824" y="267886"/>
            <a:ext cx="1334020"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SIMULATION</a:t>
            </a:r>
            <a:endParaRPr lang="zh-CN" altLang="en-US" sz="1600" dirty="0">
              <a:solidFill>
                <a:srgbClr val="1A3F6C"/>
              </a:solidFill>
              <a:latin typeface="Kozuka Gothic Pro R" pitchFamily="34" charset="-128"/>
              <a:ea typeface="Kozuka Gothic Pro R" pitchFamily="34" charset="-128"/>
            </a:endParaRPr>
          </a:p>
        </p:txBody>
      </p:sp>
      <p:cxnSp>
        <p:nvCxnSpPr>
          <p:cNvPr id="31" name="直接连接符 30"/>
          <p:cNvCxnSpPr/>
          <p:nvPr/>
        </p:nvCxnSpPr>
        <p:spPr>
          <a:xfrm>
            <a:off x="184848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40285" y="3159866"/>
            <a:ext cx="1334020" cy="369332"/>
          </a:xfrm>
          <a:prstGeom prst="rect">
            <a:avLst/>
          </a:prstGeom>
          <a:noFill/>
        </p:spPr>
        <p:txBody>
          <a:bodyPr wrap="none" rtlCol="0">
            <a:spAutoFit/>
          </a:bodyPr>
          <a:lstStyle/>
          <a:p>
            <a:r>
              <a:rPr lang="zh-CN" altLang="en-US" dirty="0" smtClean="0"/>
              <a:t>三维</a:t>
            </a:r>
            <a:r>
              <a:rPr lang="en-US" altLang="zh-CN" dirty="0" smtClean="0">
                <a:sym typeface="Wingdings" panose="05000000000000000000" pitchFamily="2" charset="2"/>
              </a:rPr>
              <a:t></a:t>
            </a:r>
            <a:r>
              <a:rPr lang="zh-CN" altLang="en-US" dirty="0" smtClean="0">
                <a:sym typeface="Wingdings" panose="05000000000000000000" pitchFamily="2" charset="2"/>
              </a:rPr>
              <a:t>二维</a:t>
            </a:r>
            <a:endParaRPr lang="zh-CN" altLang="en-US" dirty="0"/>
          </a:p>
        </p:txBody>
      </p:sp>
      <p:pic>
        <p:nvPicPr>
          <p:cNvPr id="34" name="图片 3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834" y="2474294"/>
            <a:ext cx="1244850" cy="1255485"/>
          </a:xfrm>
          <a:prstGeom prst="rect">
            <a:avLst/>
          </a:prstGeom>
          <a:noFill/>
          <a:ln>
            <a:noFill/>
          </a:ln>
        </p:spPr>
      </p:pic>
      <p:pic>
        <p:nvPicPr>
          <p:cNvPr id="35" name="图片 3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1050" y="3789441"/>
            <a:ext cx="1277634" cy="1258261"/>
          </a:xfrm>
          <a:prstGeom prst="rect">
            <a:avLst/>
          </a:prstGeom>
          <a:noFill/>
          <a:ln>
            <a:noFill/>
          </a:ln>
        </p:spPr>
      </p:pic>
      <p:sp>
        <p:nvSpPr>
          <p:cNvPr id="36" name="文本框 35"/>
          <p:cNvSpPr txBox="1"/>
          <p:nvPr/>
        </p:nvSpPr>
        <p:spPr>
          <a:xfrm>
            <a:off x="2337884" y="1823832"/>
            <a:ext cx="1107996" cy="369332"/>
          </a:xfrm>
          <a:prstGeom prst="rect">
            <a:avLst/>
          </a:prstGeom>
          <a:noFill/>
        </p:spPr>
        <p:txBody>
          <a:bodyPr wrap="none" rtlCol="0">
            <a:spAutoFit/>
          </a:bodyPr>
          <a:lstStyle/>
          <a:p>
            <a:r>
              <a:rPr lang="zh-CN" altLang="en-US" dirty="0" smtClean="0"/>
              <a:t>网格划分</a:t>
            </a:r>
            <a:endParaRPr lang="zh-CN" altLang="en-US" dirty="0"/>
          </a:p>
        </p:txBody>
      </p:sp>
      <p:sp>
        <p:nvSpPr>
          <p:cNvPr id="37" name="矩形 36"/>
          <p:cNvSpPr/>
          <p:nvPr/>
        </p:nvSpPr>
        <p:spPr>
          <a:xfrm>
            <a:off x="683977" y="2365308"/>
            <a:ext cx="1107996" cy="369332"/>
          </a:xfrm>
          <a:prstGeom prst="rect">
            <a:avLst/>
          </a:prstGeom>
        </p:spPr>
        <p:txBody>
          <a:bodyPr wrap="none">
            <a:spAutoFit/>
          </a:bodyPr>
          <a:lstStyle/>
          <a:p>
            <a:r>
              <a:rPr lang="zh-CN" altLang="en-US" dirty="0"/>
              <a:t>系统建模</a:t>
            </a:r>
            <a:endParaRPr lang="en-US" altLang="zh-CN" dirty="0"/>
          </a:p>
        </p:txBody>
      </p:sp>
      <p:sp>
        <p:nvSpPr>
          <p:cNvPr id="39" name="文本框 38"/>
          <p:cNvSpPr txBox="1"/>
          <p:nvPr/>
        </p:nvSpPr>
        <p:spPr>
          <a:xfrm>
            <a:off x="3775161" y="873604"/>
            <a:ext cx="1700594" cy="369332"/>
          </a:xfrm>
          <a:prstGeom prst="rect">
            <a:avLst/>
          </a:prstGeom>
          <a:noFill/>
        </p:spPr>
        <p:txBody>
          <a:bodyPr wrap="none" rtlCol="0">
            <a:spAutoFit/>
          </a:bodyPr>
          <a:lstStyle/>
          <a:p>
            <a:r>
              <a:rPr lang="en-US" altLang="zh-CN" dirty="0" smtClean="0"/>
              <a:t>Fluent</a:t>
            </a:r>
            <a:r>
              <a:rPr lang="zh-CN" altLang="en-US" dirty="0" smtClean="0"/>
              <a:t>流体仿真</a:t>
            </a:r>
            <a:endParaRPr lang="zh-CN" altLang="en-US" dirty="0"/>
          </a:p>
        </p:txBody>
      </p:sp>
      <p:sp>
        <p:nvSpPr>
          <p:cNvPr id="40" name="文本框 39"/>
          <p:cNvSpPr txBox="1"/>
          <p:nvPr/>
        </p:nvSpPr>
        <p:spPr>
          <a:xfrm>
            <a:off x="3775161" y="1291204"/>
            <a:ext cx="2973891" cy="276999"/>
          </a:xfrm>
          <a:prstGeom prst="rect">
            <a:avLst/>
          </a:prstGeom>
          <a:noFill/>
        </p:spPr>
        <p:txBody>
          <a:bodyPr wrap="none" rtlCol="0">
            <a:spAutoFit/>
          </a:bodyPr>
          <a:lstStyle/>
          <a:p>
            <a:r>
              <a:rPr lang="zh-CN" altLang="en-US" sz="1200" dirty="0" smtClean="0"/>
              <a:t>压力为</a:t>
            </a:r>
            <a:r>
              <a:rPr lang="en-US" altLang="zh-CN" sz="1200" dirty="0" smtClean="0"/>
              <a:t>101469</a:t>
            </a:r>
            <a:r>
              <a:rPr lang="zh-CN" altLang="en-US" sz="1200" dirty="0" smtClean="0"/>
              <a:t>时，流速约</a:t>
            </a:r>
            <a:r>
              <a:rPr lang="zh-CN" altLang="en-US" sz="1200" dirty="0" smtClean="0"/>
              <a:t>为</a:t>
            </a:r>
            <a:r>
              <a:rPr lang="en-US" altLang="zh-CN" sz="1200" dirty="0" smtClean="0"/>
              <a:t>0.124 mm/min</a:t>
            </a:r>
            <a:endParaRPr lang="zh-CN" altLang="en-US" sz="1200" dirty="0"/>
          </a:p>
        </p:txBody>
      </p:sp>
      <p:pic>
        <p:nvPicPr>
          <p:cNvPr id="2" name="图片 1"/>
          <p:cNvPicPr>
            <a:picLocks noChangeAspect="1"/>
          </p:cNvPicPr>
          <p:nvPr/>
        </p:nvPicPr>
        <p:blipFill>
          <a:blip r:embed="rId5"/>
          <a:stretch>
            <a:fillRect/>
          </a:stretch>
        </p:blipFill>
        <p:spPr>
          <a:xfrm>
            <a:off x="3445880" y="1625195"/>
            <a:ext cx="3315056" cy="2819103"/>
          </a:xfrm>
          <a:prstGeom prst="rect">
            <a:avLst/>
          </a:prstGeom>
        </p:spPr>
      </p:pic>
      <p:sp>
        <p:nvSpPr>
          <p:cNvPr id="3" name="流程图: 磁盘 2"/>
          <p:cNvSpPr/>
          <p:nvPr/>
        </p:nvSpPr>
        <p:spPr>
          <a:xfrm>
            <a:off x="231371" y="3727601"/>
            <a:ext cx="443692" cy="102145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01806" y="3757007"/>
            <a:ext cx="462388" cy="1008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37420" y="4022915"/>
            <a:ext cx="410690" cy="369332"/>
          </a:xfrm>
          <a:prstGeom prst="rect">
            <a:avLst/>
          </a:prstGeom>
        </p:spPr>
        <p:txBody>
          <a:bodyPr wrap="none">
            <a:spAutoFit/>
          </a:bodyPr>
          <a:lstStyle/>
          <a:p>
            <a:r>
              <a:rPr lang="en-US" altLang="zh-CN" dirty="0">
                <a:sym typeface="Wingdings" panose="05000000000000000000" pitchFamily="2" charset="2"/>
              </a:rPr>
              <a:t></a:t>
            </a:r>
            <a:endParaRPr lang="zh-CN" altLang="en-US" dirty="0"/>
          </a:p>
        </p:txBody>
      </p:sp>
    </p:spTree>
    <p:extLst>
      <p:ext uri="{BB962C8B-B14F-4D97-AF65-F5344CB8AC3E}">
        <p14:creationId xmlns:p14="http://schemas.microsoft.com/office/powerpoint/2010/main" val="3388298961"/>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三</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7" name="TextBox 1"/>
          <p:cNvSpPr txBox="1"/>
          <p:nvPr/>
        </p:nvSpPr>
        <p:spPr>
          <a:xfrm>
            <a:off x="2493765" y="1337590"/>
            <a:ext cx="4152099" cy="523220"/>
          </a:xfrm>
          <a:prstGeom prst="rect">
            <a:avLst/>
          </a:prstGeom>
          <a:noFill/>
        </p:spPr>
        <p:txBody>
          <a:bodyPr wrap="none" rtlCol="0">
            <a:spAutoFit/>
          </a:bodyPr>
          <a:lstStyle/>
          <a:p>
            <a:r>
              <a:rPr lang="zh-CN" altLang="en-US" sz="2800" b="1" dirty="0">
                <a:latin typeface="方正兰亭细黑_GBK" pitchFamily="2" charset="-122"/>
                <a:ea typeface="方正兰亭细黑_GBK" pitchFamily="2" charset="-122"/>
              </a:rPr>
              <a:t>放电状态检测与伺服控制</a:t>
            </a:r>
          </a:p>
        </p:txBody>
      </p:sp>
      <p:sp>
        <p:nvSpPr>
          <p:cNvPr id="18" name="TextBox 15"/>
          <p:cNvSpPr txBox="1"/>
          <p:nvPr/>
        </p:nvSpPr>
        <p:spPr>
          <a:xfrm>
            <a:off x="3113453" y="2147234"/>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信号采集与处理</a:t>
            </a:r>
            <a:endParaRPr lang="zh-CN" altLang="en-US" dirty="0">
              <a:latin typeface="方正兰亭细黑_GBK" pitchFamily="2" charset="-122"/>
              <a:ea typeface="方正兰亭细黑_GBK" pitchFamily="2" charset="-122"/>
            </a:endParaRPr>
          </a:p>
        </p:txBody>
      </p:sp>
      <p:sp>
        <p:nvSpPr>
          <p:cNvPr id="19" name="TextBox 17"/>
          <p:cNvSpPr txBox="1"/>
          <p:nvPr/>
        </p:nvSpPr>
        <p:spPr>
          <a:xfrm>
            <a:off x="3113453" y="251749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放电状态判别</a:t>
            </a:r>
            <a:endParaRPr lang="zh-CN" altLang="en-US" dirty="0">
              <a:latin typeface="方正兰亭细黑_GBK" pitchFamily="2" charset="-122"/>
              <a:ea typeface="方正兰亭细黑_GBK" pitchFamily="2" charset="-122"/>
            </a:endParaRPr>
          </a:p>
        </p:txBody>
      </p:sp>
      <p:sp>
        <p:nvSpPr>
          <p:cNvPr id="20" name="TextBox 18"/>
          <p:cNvSpPr txBox="1"/>
          <p:nvPr/>
        </p:nvSpPr>
        <p:spPr>
          <a:xfrm>
            <a:off x="3113453" y="2930202"/>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伺服参数整定</a:t>
            </a:r>
            <a:endParaRPr lang="zh-CN" altLang="en-US" dirty="0">
              <a:latin typeface="方正兰亭细黑_GBK" pitchFamily="2" charset="-122"/>
              <a:ea typeface="方正兰亭细黑_GBK" pitchFamily="2" charset="-122"/>
            </a:endParaRPr>
          </a:p>
        </p:txBody>
      </p:sp>
      <p:sp>
        <p:nvSpPr>
          <p:cNvPr id="21" name="TextBox 19"/>
          <p:cNvSpPr txBox="1"/>
          <p:nvPr/>
        </p:nvSpPr>
        <p:spPr>
          <a:xfrm>
            <a:off x="4920358" y="2224959"/>
            <a:ext cx="1329210"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SIGNAL PROCES</a:t>
            </a:r>
            <a:endParaRPr lang="zh-CN" altLang="en-US" sz="1200" dirty="0">
              <a:solidFill>
                <a:srgbClr val="1A3F6C"/>
              </a:solidFill>
              <a:latin typeface="Kozuka Gothic Pro R" pitchFamily="34" charset="-128"/>
              <a:ea typeface="Kozuka Gothic Pro R" pitchFamily="34" charset="-128"/>
            </a:endParaRPr>
          </a:p>
        </p:txBody>
      </p:sp>
      <p:sp>
        <p:nvSpPr>
          <p:cNvPr id="22" name="TextBox 21"/>
          <p:cNvSpPr txBox="1"/>
          <p:nvPr/>
        </p:nvSpPr>
        <p:spPr>
          <a:xfrm>
            <a:off x="4754447" y="2586433"/>
            <a:ext cx="1661032"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STATUS JUDGEMENT</a:t>
            </a:r>
            <a:endParaRPr lang="zh-CN" altLang="en-US" sz="1200" dirty="0">
              <a:solidFill>
                <a:srgbClr val="1A3F6C"/>
              </a:solidFill>
              <a:latin typeface="Kozuka Gothic Pro R" pitchFamily="34" charset="-128"/>
              <a:ea typeface="Kozuka Gothic Pro R" pitchFamily="34" charset="-128"/>
            </a:endParaRPr>
          </a:p>
        </p:txBody>
      </p:sp>
      <p:sp>
        <p:nvSpPr>
          <p:cNvPr id="23" name="TextBox 22"/>
          <p:cNvSpPr txBox="1"/>
          <p:nvPr/>
        </p:nvSpPr>
        <p:spPr>
          <a:xfrm>
            <a:off x="4787308" y="2994757"/>
            <a:ext cx="1462260"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PARAMENTER SET</a:t>
            </a:r>
            <a:endParaRPr lang="zh-CN" altLang="en-US" sz="1200" dirty="0">
              <a:solidFill>
                <a:srgbClr val="1A3F6C"/>
              </a:solidFill>
              <a:latin typeface="Kozuka Gothic Pro R" pitchFamily="34" charset="-128"/>
              <a:ea typeface="Kozuka Gothic Pro R" pitchFamily="34" charset="-128"/>
            </a:endParaRPr>
          </a:p>
        </p:txBody>
      </p:sp>
      <p:sp>
        <p:nvSpPr>
          <p:cNvPr id="24" name="椭圆 23"/>
          <p:cNvSpPr/>
          <p:nvPr/>
        </p:nvSpPr>
        <p:spPr>
          <a:xfrm>
            <a:off x="2819566" y="217473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19566" y="259429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19566" y="303165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27"/>
          <p:cNvSpPr txBox="1"/>
          <p:nvPr/>
        </p:nvSpPr>
        <p:spPr>
          <a:xfrm>
            <a:off x="3113453" y="3342915"/>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模糊控制器设计</a:t>
            </a:r>
            <a:endParaRPr lang="zh-CN" altLang="en-US" dirty="0">
              <a:latin typeface="方正兰亭细黑_GBK" pitchFamily="2" charset="-122"/>
              <a:ea typeface="方正兰亭细黑_GBK" pitchFamily="2" charset="-122"/>
            </a:endParaRPr>
          </a:p>
        </p:txBody>
      </p:sp>
      <p:sp>
        <p:nvSpPr>
          <p:cNvPr id="36" name="TextBox 28"/>
          <p:cNvSpPr txBox="1"/>
          <p:nvPr/>
        </p:nvSpPr>
        <p:spPr>
          <a:xfrm>
            <a:off x="4794379" y="3390235"/>
            <a:ext cx="1636988"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FUZZY CONTROLLER</a:t>
            </a:r>
            <a:endParaRPr lang="zh-CN" altLang="en-US" sz="1200" dirty="0">
              <a:solidFill>
                <a:srgbClr val="1A3F6C"/>
              </a:solidFill>
              <a:latin typeface="Kozuka Gothic Pro R" pitchFamily="34" charset="-128"/>
              <a:ea typeface="Kozuka Gothic Pro R" pitchFamily="34" charset="-128"/>
            </a:endParaRPr>
          </a:p>
        </p:txBody>
      </p:sp>
      <p:sp>
        <p:nvSpPr>
          <p:cNvPr id="37" name="椭圆 36"/>
          <p:cNvSpPr/>
          <p:nvPr/>
        </p:nvSpPr>
        <p:spPr>
          <a:xfrm>
            <a:off x="2819565" y="3390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127268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信号采集与处理</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710725"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SIGNAL PROCES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04261" y="803943"/>
            <a:ext cx="2327891" cy="444187"/>
            <a:chOff x="814328" y="3219334"/>
            <a:chExt cx="2266827" cy="432536"/>
          </a:xfrm>
        </p:grpSpPr>
        <p:grpSp>
          <p:nvGrpSpPr>
            <p:cNvPr id="25" name="组合 24"/>
            <p:cNvGrpSpPr/>
            <p:nvPr/>
          </p:nvGrpSpPr>
          <p:grpSpPr>
            <a:xfrm>
              <a:off x="814328" y="3219334"/>
              <a:ext cx="2266827" cy="432536"/>
              <a:chOff x="2173927" y="3285519"/>
              <a:chExt cx="2876394" cy="548848"/>
            </a:xfrm>
          </p:grpSpPr>
          <p:grpSp>
            <p:nvGrpSpPr>
              <p:cNvPr id="27" name="组合 26"/>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26"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300" dirty="0" smtClean="0">
                  <a:solidFill>
                    <a:schemeClr val="tx1">
                      <a:lumMod val="85000"/>
                      <a:lumOff val="15000"/>
                    </a:schemeClr>
                  </a:solidFill>
                  <a:latin typeface="+mn-ea"/>
                </a:rPr>
                <a:t>STM32 </a:t>
              </a:r>
              <a:r>
                <a:rPr lang="zh-CN" altLang="en-US" sz="1300" dirty="0" smtClean="0">
                  <a:solidFill>
                    <a:schemeClr val="tx1">
                      <a:lumMod val="85000"/>
                      <a:lumOff val="15000"/>
                    </a:schemeClr>
                  </a:solidFill>
                  <a:latin typeface="+mn-ea"/>
                </a:rPr>
                <a:t>最小系统</a:t>
              </a:r>
              <a:endParaRPr lang="zh-CN" altLang="en-US" sz="1300" dirty="0">
                <a:solidFill>
                  <a:schemeClr val="tx1">
                    <a:lumMod val="85000"/>
                    <a:lumOff val="15000"/>
                  </a:schemeClr>
                </a:solidFill>
                <a:latin typeface="+mn-ea"/>
              </a:endParaRPr>
            </a:p>
          </p:txBody>
        </p:sp>
      </p:grpSp>
      <p:graphicFrame>
        <p:nvGraphicFramePr>
          <p:cNvPr id="3" name="对象 2"/>
          <p:cNvGraphicFramePr>
            <a:graphicFrameLocks noChangeAspect="1"/>
          </p:cNvGraphicFramePr>
          <p:nvPr>
            <p:extLst>
              <p:ext uri="{D42A27DB-BD31-4B8C-83A1-F6EECF244321}">
                <p14:modId xmlns:p14="http://schemas.microsoft.com/office/powerpoint/2010/main" val="3827008616"/>
              </p:ext>
            </p:extLst>
          </p:nvPr>
        </p:nvGraphicFramePr>
        <p:xfrm>
          <a:off x="883058" y="1526418"/>
          <a:ext cx="2105025" cy="228600"/>
        </p:xfrm>
        <a:graphic>
          <a:graphicData uri="http://schemas.openxmlformats.org/presentationml/2006/ole">
            <mc:AlternateContent xmlns:mc="http://schemas.openxmlformats.org/markup-compatibility/2006">
              <mc:Choice xmlns:v="urn:schemas-microsoft-com:vml" Requires="v">
                <p:oleObj spid="_x0000_s7239" name="Equation" r:id="rId4" imgW="2108200" imgH="228600" progId="Equation.DSMT4">
                  <p:embed/>
                </p:oleObj>
              </mc:Choice>
              <mc:Fallback>
                <p:oleObj name="Equation" r:id="rId4" imgW="21082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058" y="1526418"/>
                        <a:ext cx="210502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 name="组合 37"/>
          <p:cNvGrpSpPr/>
          <p:nvPr/>
        </p:nvGrpSpPr>
        <p:grpSpPr>
          <a:xfrm>
            <a:off x="404261" y="1913903"/>
            <a:ext cx="2327891" cy="444187"/>
            <a:chOff x="814328" y="3219334"/>
            <a:chExt cx="2266827" cy="432536"/>
          </a:xfrm>
        </p:grpSpPr>
        <p:grpSp>
          <p:nvGrpSpPr>
            <p:cNvPr id="39" name="组合 38"/>
            <p:cNvGrpSpPr/>
            <p:nvPr/>
          </p:nvGrpSpPr>
          <p:grpSpPr>
            <a:xfrm>
              <a:off x="814328" y="3219334"/>
              <a:ext cx="2266827" cy="432536"/>
              <a:chOff x="2173927" y="3285519"/>
              <a:chExt cx="2876394" cy="548848"/>
            </a:xfrm>
          </p:grpSpPr>
          <p:grpSp>
            <p:nvGrpSpPr>
              <p:cNvPr id="42" name="组合 41"/>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46" name="圆角矩形 4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4351922" y="1373340"/>
                  <a:ext cx="6323891" cy="2584448"/>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grpSp>
        <p:sp>
          <p:nvSpPr>
            <p:cNvPr id="40"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单片机程序框架设计</a:t>
              </a:r>
              <a:endParaRPr lang="zh-CN" altLang="en-US" sz="1300" dirty="0">
                <a:solidFill>
                  <a:schemeClr val="tx1">
                    <a:lumMod val="85000"/>
                    <a:lumOff val="15000"/>
                  </a:schemeClr>
                </a:solidFill>
                <a:latin typeface="+mn-ea"/>
              </a:endParaRPr>
            </a:p>
          </p:txBody>
        </p:sp>
      </p:grpSp>
      <p:graphicFrame>
        <p:nvGraphicFramePr>
          <p:cNvPr id="7" name="对象 6"/>
          <p:cNvGraphicFramePr>
            <a:graphicFrameLocks noChangeAspect="1"/>
          </p:cNvGraphicFramePr>
          <p:nvPr>
            <p:extLst>
              <p:ext uri="{D42A27DB-BD31-4B8C-83A1-F6EECF244321}">
                <p14:modId xmlns:p14="http://schemas.microsoft.com/office/powerpoint/2010/main" val="1422127037"/>
              </p:ext>
            </p:extLst>
          </p:nvPr>
        </p:nvGraphicFramePr>
        <p:xfrm>
          <a:off x="482303" y="2516975"/>
          <a:ext cx="2571750" cy="2400300"/>
        </p:xfrm>
        <a:graphic>
          <a:graphicData uri="http://schemas.openxmlformats.org/presentationml/2006/ole">
            <mc:AlternateContent xmlns:mc="http://schemas.openxmlformats.org/markup-compatibility/2006">
              <mc:Choice xmlns:v="urn:schemas-microsoft-com:vml" Requires="v">
                <p:oleObj spid="_x0000_s7240" name="Visio" r:id="rId6" imgW="2581407" imgH="2400172" progId="Visio.Drawing.15">
                  <p:embed/>
                </p:oleObj>
              </mc:Choice>
              <mc:Fallback>
                <p:oleObj name="Visio" r:id="rId6" imgW="2581407" imgH="2400172"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303" y="2516975"/>
                        <a:ext cx="2571750" cy="240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合 47"/>
          <p:cNvGrpSpPr/>
          <p:nvPr/>
        </p:nvGrpSpPr>
        <p:grpSpPr>
          <a:xfrm>
            <a:off x="3732840" y="817903"/>
            <a:ext cx="2327891" cy="444187"/>
            <a:chOff x="814328" y="3219334"/>
            <a:chExt cx="2266827" cy="432536"/>
          </a:xfrm>
        </p:grpSpPr>
        <p:grpSp>
          <p:nvGrpSpPr>
            <p:cNvPr id="49" name="组合 48"/>
            <p:cNvGrpSpPr/>
            <p:nvPr/>
          </p:nvGrpSpPr>
          <p:grpSpPr>
            <a:xfrm>
              <a:off x="814328" y="3219334"/>
              <a:ext cx="2266827" cy="432536"/>
              <a:chOff x="2173927" y="3285519"/>
              <a:chExt cx="2876394" cy="548848"/>
            </a:xfrm>
          </p:grpSpPr>
          <p:grpSp>
            <p:nvGrpSpPr>
              <p:cNvPr id="51" name="组合 50"/>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22" y="1373340"/>
                  <a:ext cx="6323891" cy="2584448"/>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grpSp>
        <p:sp>
          <p:nvSpPr>
            <p:cNvPr id="50"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卡尔曼滤波</a:t>
              </a:r>
              <a:endParaRPr lang="zh-CN" altLang="en-US" sz="1300" dirty="0">
                <a:solidFill>
                  <a:schemeClr val="tx1">
                    <a:lumMod val="85000"/>
                    <a:lumOff val="15000"/>
                  </a:schemeClr>
                </a:solidFill>
                <a:latin typeface="+mn-ea"/>
              </a:endParaRPr>
            </a:p>
          </p:txBody>
        </p:sp>
      </p:grpSp>
      <p:pic>
        <p:nvPicPr>
          <p:cNvPr id="57" name="图片 56"/>
          <p:cNvPicPr/>
          <p:nvPr/>
        </p:nvPicPr>
        <p:blipFill>
          <a:blip r:embed="rId8"/>
          <a:stretch>
            <a:fillRect/>
          </a:stretch>
        </p:blipFill>
        <p:spPr>
          <a:xfrm>
            <a:off x="3326657" y="1643036"/>
            <a:ext cx="3458883" cy="1896610"/>
          </a:xfrm>
          <a:prstGeom prst="rect">
            <a:avLst/>
          </a:prstGeom>
        </p:spPr>
      </p:pic>
      <p:grpSp>
        <p:nvGrpSpPr>
          <p:cNvPr id="32" name="组合 31"/>
          <p:cNvGrpSpPr/>
          <p:nvPr/>
        </p:nvGrpSpPr>
        <p:grpSpPr>
          <a:xfrm>
            <a:off x="3227584" y="3717125"/>
            <a:ext cx="3505705" cy="900595"/>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smtClean="0">
                  <a:solidFill>
                    <a:schemeClr val="tx1"/>
                  </a:solidFill>
                </a:rPr>
                <a:t>效果：</a:t>
              </a:r>
              <a:endParaRPr lang="en-US" altLang="zh-CN" sz="1200" dirty="0" smtClean="0">
                <a:solidFill>
                  <a:schemeClr val="tx1"/>
                </a:solidFill>
              </a:endParaRPr>
            </a:p>
            <a:p>
              <a:pPr algn="just"/>
              <a:r>
                <a:rPr lang="zh-CN" altLang="en-US" sz="1200" dirty="0" smtClean="0">
                  <a:solidFill>
                    <a:schemeClr val="tx1"/>
                  </a:solidFill>
                </a:rPr>
                <a:t>通过设定合适的协方差系数，可以对目标信号进行很好的估计</a:t>
              </a:r>
              <a:endParaRPr lang="zh-CN" altLang="en-US" sz="1200" dirty="0">
                <a:solidFill>
                  <a:schemeClr val="tx1"/>
                </a:solidFill>
              </a:endParaRPr>
            </a:p>
          </p:txBody>
        </p:sp>
      </p:grpSp>
    </p:spTree>
    <p:extLst>
      <p:ext uri="{BB962C8B-B14F-4D97-AF65-F5344CB8AC3E}">
        <p14:creationId xmlns:p14="http://schemas.microsoft.com/office/powerpoint/2010/main" val="2101957264"/>
      </p:ext>
    </p:extLst>
  </p:cSld>
  <p:clrMapOvr>
    <a:masterClrMapping/>
  </p:clrMapOvr>
  <p:transition spd="slow" advTm="0">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37871" y="624114"/>
            <a:ext cx="678225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346757" y="1180444"/>
            <a:ext cx="2170787"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RESEARCH </a:t>
            </a:r>
            <a:r>
              <a:rPr lang="en-US" altLang="zh-CN" sz="1200" dirty="0" smtClean="0">
                <a:solidFill>
                  <a:srgbClr val="1A3F6C"/>
                </a:solidFill>
                <a:latin typeface="Kozuka Gothic Pro R" pitchFamily="34" charset="-128"/>
                <a:ea typeface="Kozuka Gothic Pro R" pitchFamily="34" charset="-128"/>
              </a:rPr>
              <a:t>MAIN IDEAS </a:t>
            </a:r>
            <a:endParaRPr lang="en-US" altLang="zh-CN" sz="1200" dirty="0">
              <a:solidFill>
                <a:srgbClr val="1A3F6C"/>
              </a:solidFill>
              <a:latin typeface="Kozuka Gothic Pro R" pitchFamily="34" charset="-128"/>
              <a:ea typeface="Kozuka Gothic Pro R" pitchFamily="34" charset="-128"/>
            </a:endParaRPr>
          </a:p>
          <a:p>
            <a:pPr algn="ctr"/>
            <a:r>
              <a:rPr lang="en-US" altLang="zh-CN" sz="1200" dirty="0">
                <a:solidFill>
                  <a:srgbClr val="1A3F6C"/>
                </a:solidFill>
                <a:latin typeface="Kozuka Gothic Pro R" pitchFamily="34" charset="-128"/>
                <a:ea typeface="Kozuka Gothic Pro R" pitchFamily="34" charset="-128"/>
              </a:rPr>
              <a:t>AND THE PROCESS</a:t>
            </a:r>
            <a:endParaRPr lang="zh-CN" altLang="en-US" sz="1200" dirty="0">
              <a:solidFill>
                <a:srgbClr val="1A3F6C"/>
              </a:solidFill>
              <a:latin typeface="Kozuka Gothic Pro R" pitchFamily="34" charset="-128"/>
              <a:ea typeface="Kozuka Gothic Pro R" pitchFamily="34" charset="-128"/>
            </a:endParaRPr>
          </a:p>
        </p:txBody>
      </p:sp>
      <p:sp>
        <p:nvSpPr>
          <p:cNvPr id="105" name="椭圆 104"/>
          <p:cNvSpPr/>
          <p:nvPr/>
        </p:nvSpPr>
        <p:spPr>
          <a:xfrm>
            <a:off x="109009"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371086"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主目录</a:t>
            </a:r>
          </a:p>
        </p:txBody>
      </p:sp>
      <p:sp>
        <p:nvSpPr>
          <p:cNvPr id="107" name="TextBox 106"/>
          <p:cNvSpPr txBox="1"/>
          <p:nvPr/>
        </p:nvSpPr>
        <p:spPr>
          <a:xfrm>
            <a:off x="1622214" y="267886"/>
            <a:ext cx="1213794"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CONTENTS</a:t>
            </a:r>
            <a:endParaRPr lang="zh-CN" altLang="en-US" sz="1600" dirty="0">
              <a:solidFill>
                <a:srgbClr val="1A3F6C"/>
              </a:solidFill>
              <a:latin typeface="Kozuka Gothic Pro R" pitchFamily="34" charset="-128"/>
              <a:ea typeface="Kozuka Gothic Pro R" pitchFamily="34" charset="-128"/>
            </a:endParaRPr>
          </a:p>
        </p:txBody>
      </p:sp>
      <p:cxnSp>
        <p:nvCxnSpPr>
          <p:cNvPr id="108" name="直接连接符 107"/>
          <p:cNvCxnSpPr/>
          <p:nvPr/>
        </p:nvCxnSpPr>
        <p:spPr>
          <a:xfrm>
            <a:off x="148824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598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374050"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1448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2859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4270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5412147"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234010"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课题背景及内容</a:t>
            </a:r>
          </a:p>
        </p:txBody>
      </p:sp>
      <p:sp>
        <p:nvSpPr>
          <p:cNvPr id="145" name="TextBox 144"/>
          <p:cNvSpPr txBox="1"/>
          <p:nvPr/>
        </p:nvSpPr>
        <p:spPr>
          <a:xfrm>
            <a:off x="1233365" y="4169425"/>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实验平台搭建</a:t>
            </a:r>
            <a:endParaRPr lang="zh-CN" altLang="en-US" dirty="0">
              <a:latin typeface="方正兰亭细黑_GBK" pitchFamily="2" charset="-122"/>
              <a:ea typeface="方正兰亭细黑_GBK" pitchFamily="2" charset="-122"/>
            </a:endParaRPr>
          </a:p>
        </p:txBody>
      </p:sp>
      <p:sp>
        <p:nvSpPr>
          <p:cNvPr id="146" name="TextBox 145"/>
          <p:cNvSpPr txBox="1"/>
          <p:nvPr/>
        </p:nvSpPr>
        <p:spPr>
          <a:xfrm>
            <a:off x="2519755"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研究思路及过程</a:t>
            </a:r>
          </a:p>
        </p:txBody>
      </p:sp>
      <p:sp>
        <p:nvSpPr>
          <p:cNvPr id="147" name="TextBox 146"/>
          <p:cNvSpPr txBox="1"/>
          <p:nvPr/>
        </p:nvSpPr>
        <p:spPr>
          <a:xfrm>
            <a:off x="3799998" y="4114562"/>
            <a:ext cx="226215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实验对比与加工效果</a:t>
            </a:r>
          </a:p>
        </p:txBody>
      </p:sp>
      <p:sp>
        <p:nvSpPr>
          <p:cNvPr id="148" name="TextBox 147"/>
          <p:cNvSpPr txBox="1"/>
          <p:nvPr/>
        </p:nvSpPr>
        <p:spPr>
          <a:xfrm>
            <a:off x="5312252" y="880446"/>
            <a:ext cx="133882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总结与展望</a:t>
            </a:r>
          </a:p>
        </p:txBody>
      </p:sp>
      <p:sp>
        <p:nvSpPr>
          <p:cNvPr id="149" name="TextBox 148"/>
          <p:cNvSpPr txBox="1"/>
          <p:nvPr/>
        </p:nvSpPr>
        <p:spPr>
          <a:xfrm>
            <a:off x="187341" y="1165931"/>
            <a:ext cx="1954382" cy="461665"/>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THE SUBJECT  </a:t>
            </a:r>
            <a:r>
              <a:rPr lang="en-US" altLang="zh-CN" sz="1200" dirty="0">
                <a:solidFill>
                  <a:srgbClr val="1A3F6C"/>
                </a:solidFill>
                <a:latin typeface="Kozuka Gothic Pro R" pitchFamily="34" charset="-128"/>
                <a:ea typeface="Kozuka Gothic Pro R" pitchFamily="34" charset="-128"/>
              </a:rPr>
              <a:t>BACKGRO</a:t>
            </a:r>
            <a:endParaRPr lang="en-US" altLang="zh-CN" sz="1200" dirty="0" smtClean="0">
              <a:solidFill>
                <a:srgbClr val="1A3F6C"/>
              </a:solidFill>
              <a:latin typeface="Kozuka Gothic Pro R" pitchFamily="34" charset="-128"/>
              <a:ea typeface="Kozuka Gothic Pro R" pitchFamily="34" charset="-128"/>
            </a:endParaRPr>
          </a:p>
          <a:p>
            <a:pPr algn="ctr"/>
            <a:r>
              <a:rPr lang="en-US" altLang="zh-CN" sz="1200" dirty="0" smtClean="0">
                <a:solidFill>
                  <a:srgbClr val="1A3F6C"/>
                </a:solidFill>
                <a:latin typeface="Kozuka Gothic Pro R" pitchFamily="34" charset="-128"/>
                <a:ea typeface="Kozuka Gothic Pro R" pitchFamily="34" charset="-128"/>
              </a:rPr>
              <a:t>UND</a:t>
            </a:r>
            <a:r>
              <a:rPr lang="en-US" altLang="zh-CN" sz="1200" dirty="0" smtClean="0">
                <a:solidFill>
                  <a:srgbClr val="1A3F6C"/>
                </a:solidFill>
                <a:latin typeface="Kozuka Gothic Pro R" pitchFamily="34" charset="-128"/>
                <a:ea typeface="Kozuka Gothic Pro R" pitchFamily="34" charset="-128"/>
              </a:rPr>
              <a:t> </a:t>
            </a:r>
            <a:r>
              <a:rPr lang="en-US" altLang="zh-CN" sz="1200" dirty="0" smtClean="0">
                <a:solidFill>
                  <a:srgbClr val="1A3F6C"/>
                </a:solidFill>
                <a:latin typeface="Kozuka Gothic Pro R" pitchFamily="34" charset="-128"/>
                <a:ea typeface="Kozuka Gothic Pro R" pitchFamily="34" charset="-128"/>
              </a:rPr>
              <a:t>AND </a:t>
            </a:r>
            <a:r>
              <a:rPr lang="en-US" altLang="zh-CN" sz="1200" dirty="0">
                <a:solidFill>
                  <a:srgbClr val="1A3F6C"/>
                </a:solidFill>
                <a:latin typeface="Kozuka Gothic Pro R" pitchFamily="34" charset="-128"/>
                <a:ea typeface="Kozuka Gothic Pro R" pitchFamily="34" charset="-128"/>
              </a:rPr>
              <a:t>CONTENT</a:t>
            </a:r>
            <a:endParaRPr lang="zh-CN" altLang="en-US" sz="1200" dirty="0">
              <a:solidFill>
                <a:srgbClr val="1A3F6C"/>
              </a:solidFill>
              <a:latin typeface="Kozuka Gothic Pro R" pitchFamily="34" charset="-128"/>
              <a:ea typeface="Kozuka Gothic Pro R" pitchFamily="34" charset="-128"/>
            </a:endParaRPr>
          </a:p>
        </p:txBody>
      </p:sp>
      <p:sp>
        <p:nvSpPr>
          <p:cNvPr id="150" name="TextBox 149"/>
          <p:cNvSpPr txBox="1"/>
          <p:nvPr/>
        </p:nvSpPr>
        <p:spPr>
          <a:xfrm>
            <a:off x="1205985" y="4445123"/>
            <a:ext cx="1582486"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EXPERIMENT SETUP</a:t>
            </a:r>
            <a:endParaRPr lang="zh-CN" altLang="en-US" sz="1200" dirty="0">
              <a:solidFill>
                <a:srgbClr val="1A3F6C"/>
              </a:solidFill>
              <a:latin typeface="Kozuka Gothic Pro R" pitchFamily="34" charset="-128"/>
              <a:ea typeface="Kozuka Gothic Pro R" pitchFamily="34" charset="-128"/>
            </a:endParaRPr>
          </a:p>
        </p:txBody>
      </p:sp>
      <p:sp>
        <p:nvSpPr>
          <p:cNvPr id="151" name="TextBox 150"/>
          <p:cNvSpPr txBox="1"/>
          <p:nvPr/>
        </p:nvSpPr>
        <p:spPr>
          <a:xfrm>
            <a:off x="3756753" y="4417979"/>
            <a:ext cx="2299027" cy="461665"/>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EXPERIMENTAL COMPARISON </a:t>
            </a:r>
          </a:p>
          <a:p>
            <a:pPr algn="ctr"/>
            <a:r>
              <a:rPr lang="en-US" altLang="zh-CN" sz="1200" dirty="0" smtClean="0">
                <a:solidFill>
                  <a:srgbClr val="1A3F6C"/>
                </a:solidFill>
                <a:latin typeface="Kozuka Gothic Pro R" pitchFamily="34" charset="-128"/>
                <a:ea typeface="Kozuka Gothic Pro R" pitchFamily="34" charset="-128"/>
              </a:rPr>
              <a:t>AND PEOCESSING EFFECT</a:t>
            </a:r>
            <a:endParaRPr lang="zh-CN" altLang="en-US" sz="1200" dirty="0">
              <a:solidFill>
                <a:srgbClr val="1A3F6C"/>
              </a:solidFill>
              <a:latin typeface="Kozuka Gothic Pro R" pitchFamily="34" charset="-128"/>
              <a:ea typeface="Kozuka Gothic Pro R" pitchFamily="34" charset="-128"/>
            </a:endParaRPr>
          </a:p>
        </p:txBody>
      </p:sp>
      <p:sp>
        <p:nvSpPr>
          <p:cNvPr id="152" name="TextBox 151"/>
          <p:cNvSpPr txBox="1"/>
          <p:nvPr/>
        </p:nvSpPr>
        <p:spPr>
          <a:xfrm>
            <a:off x="5419192" y="1171179"/>
            <a:ext cx="1285928"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SUMMARY</a:t>
            </a:r>
            <a:endParaRPr lang="zh-CN" altLang="en-US" sz="1200" dirty="0">
              <a:solidFill>
                <a:srgbClr val="1A3F6C"/>
              </a:solidFill>
              <a:latin typeface="Kozuka Gothic Pro R" pitchFamily="34" charset="-128"/>
              <a:ea typeface="Kozuka Gothic Pro R" pitchFamily="34" charset="-128"/>
            </a:endParaRPr>
          </a:p>
          <a:p>
            <a:pPr algn="ctr"/>
            <a:r>
              <a:rPr lang="en-US" altLang="zh-CN" sz="1200" dirty="0" smtClean="0">
                <a:solidFill>
                  <a:srgbClr val="1A3F6C"/>
                </a:solidFill>
                <a:latin typeface="Kozuka Gothic Pro R" pitchFamily="34" charset="-128"/>
                <a:ea typeface="Kozuka Gothic Pro R" pitchFamily="34" charset="-128"/>
              </a:rPr>
              <a:t>AND </a:t>
            </a:r>
            <a:r>
              <a:rPr lang="en-US" altLang="zh-CN" sz="1200" dirty="0" smtClean="0">
                <a:solidFill>
                  <a:srgbClr val="1A3F6C"/>
                </a:solidFill>
                <a:latin typeface="Kozuka Gothic Pro R" pitchFamily="34" charset="-128"/>
                <a:ea typeface="Kozuka Gothic Pro R" pitchFamily="34" charset="-128"/>
              </a:rPr>
              <a:t>PEOSPECT</a:t>
            </a:r>
            <a:endParaRPr lang="en-US" altLang="zh-CN" sz="1200" dirty="0">
              <a:solidFill>
                <a:srgbClr val="1A3F6C"/>
              </a:solidFill>
              <a:latin typeface="Kozuka Gothic Pro R" pitchFamily="34" charset="-128"/>
              <a:ea typeface="Kozuka Gothic Pro R" pitchFamily="34" charset="-128"/>
            </a:endParaRPr>
          </a:p>
        </p:txBody>
      </p:sp>
      <p:sp>
        <p:nvSpPr>
          <p:cNvPr id="153" name="TextBox 152"/>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5"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65855958"/>
      </p:ext>
    </p:extLst>
  </p:cSld>
  <p:clrMapOvr>
    <a:masterClrMapping/>
  </p:clrMapOvr>
  <p:transition spd="slow" advTm="0">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信号采集与处理</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710725"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SIGNAL PROCES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71827" y="743118"/>
            <a:ext cx="2327891" cy="444187"/>
            <a:chOff x="814328" y="3219334"/>
            <a:chExt cx="2266827" cy="432536"/>
          </a:xfrm>
        </p:grpSpPr>
        <p:grpSp>
          <p:nvGrpSpPr>
            <p:cNvPr id="25" name="组合 24"/>
            <p:cNvGrpSpPr/>
            <p:nvPr/>
          </p:nvGrpSpPr>
          <p:grpSpPr>
            <a:xfrm>
              <a:off x="814328" y="3219334"/>
              <a:ext cx="2266827" cy="432536"/>
              <a:chOff x="2173927" y="3285519"/>
              <a:chExt cx="2876394" cy="548848"/>
            </a:xfrm>
          </p:grpSpPr>
          <p:grpSp>
            <p:nvGrpSpPr>
              <p:cNvPr id="27" name="组合 26"/>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grpSp>
        <p:sp>
          <p:nvSpPr>
            <p:cNvPr id="26"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新型卡尔曼滤波算法</a:t>
              </a:r>
              <a:endParaRPr lang="zh-CN" altLang="en-US" sz="1300" dirty="0">
                <a:solidFill>
                  <a:schemeClr val="tx1">
                    <a:lumMod val="85000"/>
                    <a:lumOff val="15000"/>
                  </a:schemeClr>
                </a:solidFill>
                <a:latin typeface="+mn-ea"/>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4132058095"/>
              </p:ext>
            </p:extLst>
          </p:nvPr>
        </p:nvGraphicFramePr>
        <p:xfrm>
          <a:off x="2754956" y="667996"/>
          <a:ext cx="4056463" cy="2222236"/>
        </p:xfrm>
        <a:graphic>
          <a:graphicData uri="http://schemas.openxmlformats.org/presentationml/2006/ole">
            <mc:AlternateContent xmlns:mc="http://schemas.openxmlformats.org/markup-compatibility/2006">
              <mc:Choice xmlns:v="urn:schemas-microsoft-com:vml" Requires="v">
                <p:oleObj spid="_x0000_s8234" name="Visio" r:id="rId4" imgW="4371867" imgH="2400172" progId="Visio.Drawing.15">
                  <p:embed/>
                </p:oleObj>
              </mc:Choice>
              <mc:Fallback>
                <p:oleObj name="Visio" r:id="rId4" imgW="4371867" imgH="240017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956" y="667996"/>
                        <a:ext cx="4056463" cy="2222236"/>
                      </a:xfrm>
                      <a:prstGeom prst="rect">
                        <a:avLst/>
                      </a:prstGeom>
                      <a:noFill/>
                    </p:spPr>
                  </p:pic>
                </p:oleObj>
              </mc:Fallback>
            </mc:AlternateContent>
          </a:graphicData>
        </a:graphic>
      </p:graphicFrame>
      <p:pic>
        <p:nvPicPr>
          <p:cNvPr id="43" name="图片 42"/>
          <p:cNvPicPr/>
          <p:nvPr/>
        </p:nvPicPr>
        <p:blipFill>
          <a:blip r:embed="rId6"/>
          <a:stretch>
            <a:fillRect/>
          </a:stretch>
        </p:blipFill>
        <p:spPr>
          <a:xfrm>
            <a:off x="181463" y="2730137"/>
            <a:ext cx="4253377" cy="2229470"/>
          </a:xfrm>
          <a:prstGeom prst="rect">
            <a:avLst/>
          </a:prstGeom>
        </p:spPr>
      </p:pic>
      <p:grpSp>
        <p:nvGrpSpPr>
          <p:cNvPr id="58" name="组合 57"/>
          <p:cNvGrpSpPr/>
          <p:nvPr/>
        </p:nvGrpSpPr>
        <p:grpSpPr>
          <a:xfrm>
            <a:off x="2923812" y="731259"/>
            <a:ext cx="1142433" cy="496294"/>
            <a:chOff x="304800" y="673100"/>
            <a:chExt cx="4000500" cy="4000500"/>
          </a:xfrm>
          <a:effectLst>
            <a:outerShdw blurRad="317500" dist="1905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60" name="椭圆 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1A3F6C"/>
                  </a:solidFill>
                  <a:latin typeface="微软雅黑" pitchFamily="34" charset="-122"/>
                  <a:ea typeface="微软雅黑" pitchFamily="34" charset="-122"/>
                </a:rPr>
                <a:t>流程图</a:t>
              </a:r>
            </a:p>
          </p:txBody>
        </p:sp>
      </p:grpSp>
      <p:grpSp>
        <p:nvGrpSpPr>
          <p:cNvPr id="61" name="组合 60"/>
          <p:cNvGrpSpPr/>
          <p:nvPr/>
        </p:nvGrpSpPr>
        <p:grpSpPr>
          <a:xfrm>
            <a:off x="1023869" y="2092274"/>
            <a:ext cx="1142433" cy="496294"/>
            <a:chOff x="304800" y="673100"/>
            <a:chExt cx="4000500" cy="4000500"/>
          </a:xfrm>
          <a:effectLst>
            <a:outerShdw blurRad="317500" dist="1905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效果图</a:t>
              </a:r>
              <a:endParaRPr lang="zh-CN" altLang="en-US" sz="1400" b="1" dirty="0">
                <a:solidFill>
                  <a:srgbClr val="1A3F6C"/>
                </a:solidFill>
                <a:latin typeface="微软雅黑" pitchFamily="34" charset="-122"/>
                <a:ea typeface="微软雅黑" pitchFamily="34" charset="-122"/>
              </a:endParaRPr>
            </a:p>
          </p:txBody>
        </p:sp>
      </p:grpSp>
      <p:grpSp>
        <p:nvGrpSpPr>
          <p:cNvPr id="66" name="组合 65"/>
          <p:cNvGrpSpPr/>
          <p:nvPr/>
        </p:nvGrpSpPr>
        <p:grpSpPr>
          <a:xfrm>
            <a:off x="4720200" y="3142588"/>
            <a:ext cx="1776263" cy="1224902"/>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smtClean="0">
                  <a:solidFill>
                    <a:schemeClr val="tx1"/>
                  </a:solidFill>
                </a:rPr>
                <a:t>优点：</a:t>
              </a:r>
              <a:endParaRPr lang="en-US" altLang="zh-CN" sz="1200" dirty="0" smtClean="0">
                <a:solidFill>
                  <a:schemeClr val="tx1"/>
                </a:solidFill>
              </a:endParaRPr>
            </a:p>
            <a:p>
              <a:pPr algn="just"/>
              <a:r>
                <a:rPr lang="zh-CN" altLang="en-US" sz="1200" dirty="0" smtClean="0">
                  <a:solidFill>
                    <a:schemeClr val="tx1"/>
                  </a:solidFill>
                </a:rPr>
                <a:t>既能跟随放电波谷，也能滤除噪音信号</a:t>
              </a:r>
              <a:endParaRPr lang="zh-CN" altLang="en-US" sz="1200" dirty="0">
                <a:solidFill>
                  <a:schemeClr val="tx1"/>
                </a:solidFill>
              </a:endParaRPr>
            </a:p>
          </p:txBody>
        </p:sp>
      </p:grpSp>
    </p:spTree>
    <p:extLst>
      <p:ext uri="{BB962C8B-B14F-4D97-AF65-F5344CB8AC3E}">
        <p14:creationId xmlns:p14="http://schemas.microsoft.com/office/powerpoint/2010/main" val="4151007682"/>
      </p:ext>
    </p:extLst>
  </p:cSld>
  <p:clrMapOvr>
    <a:masterClrMapping/>
  </p:clrMapOvr>
  <p:transition spd="slow" advTm="0">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522154" y="267886"/>
            <a:ext cx="215475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STATUS JUDGEMENT</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747821928"/>
              </p:ext>
            </p:extLst>
          </p:nvPr>
        </p:nvGraphicFramePr>
        <p:xfrm>
          <a:off x="79514" y="2238204"/>
          <a:ext cx="3638550" cy="1857656"/>
        </p:xfrm>
        <a:graphic>
          <a:graphicData uri="http://schemas.openxmlformats.org/presentationml/2006/ole">
            <mc:AlternateContent xmlns:mc="http://schemas.openxmlformats.org/markup-compatibility/2006">
              <mc:Choice xmlns:v="urn:schemas-microsoft-com:vml" Requires="v">
                <p:oleObj spid="_x0000_s9289" name="Visio" r:id="rId4" imgW="4495704" imgH="2314575" progId="Visio.Drawing.15">
                  <p:embed/>
                </p:oleObj>
              </mc:Choice>
              <mc:Fallback>
                <p:oleObj name="Visio" r:id="rId4" imgW="4495704" imgH="231457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4" y="2238204"/>
                        <a:ext cx="3638550" cy="1857656"/>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96653130"/>
              </p:ext>
            </p:extLst>
          </p:nvPr>
        </p:nvGraphicFramePr>
        <p:xfrm>
          <a:off x="3676511" y="1481788"/>
          <a:ext cx="3155950" cy="3543977"/>
        </p:xfrm>
        <a:graphic>
          <a:graphicData uri="http://schemas.openxmlformats.org/presentationml/2006/ole">
            <mc:AlternateContent xmlns:mc="http://schemas.openxmlformats.org/markup-compatibility/2006">
              <mc:Choice xmlns:v="urn:schemas-microsoft-com:vml" Requires="v">
                <p:oleObj spid="_x0000_s9290" name="Visio" r:id="rId6" imgW="3486222" imgH="3914818" progId="Visio.Drawing.15">
                  <p:embed/>
                </p:oleObj>
              </mc:Choice>
              <mc:Fallback>
                <p:oleObj name="Visio" r:id="rId6" imgW="3486222" imgH="3914818" progId="Visio.Drawing.15">
                  <p:embed/>
                  <p:pic>
                    <p:nvPicPr>
                      <p:cNvPr id="0" name="Object 3"/>
                      <p:cNvPicPr>
                        <a:picLocks noChangeAspect="1" noChangeArrowheads="1"/>
                      </p:cNvPicPr>
                      <p:nvPr/>
                    </p:nvPicPr>
                    <p:blipFill>
                      <a:blip r:embed="rId7"/>
                      <a:srcRect/>
                      <a:stretch>
                        <a:fillRect/>
                      </a:stretch>
                    </p:blipFill>
                    <p:spPr bwMode="auto">
                      <a:xfrm>
                        <a:off x="3676511" y="1481788"/>
                        <a:ext cx="3155950" cy="3543977"/>
                      </a:xfrm>
                      <a:prstGeom prst="rect">
                        <a:avLst/>
                      </a:prstGeom>
                      <a:noFill/>
                    </p:spPr>
                  </p:pic>
                </p:oleObj>
              </mc:Fallback>
            </mc:AlternateContent>
          </a:graphicData>
        </a:graphic>
      </p:graphicFrame>
      <p:grpSp>
        <p:nvGrpSpPr>
          <p:cNvPr id="32" name="组合 31"/>
          <p:cNvGrpSpPr/>
          <p:nvPr/>
        </p:nvGrpSpPr>
        <p:grpSpPr>
          <a:xfrm>
            <a:off x="3683000" y="814219"/>
            <a:ext cx="1606550" cy="496294"/>
            <a:chOff x="304800" y="673100"/>
            <a:chExt cx="4000500" cy="4000500"/>
          </a:xfrm>
          <a:effectLst>
            <a:outerShdw blurRad="317500" dist="1905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平均电压法</a:t>
              </a:r>
              <a:endParaRPr lang="zh-CN" altLang="en-US" sz="1400" b="1" dirty="0">
                <a:solidFill>
                  <a:srgbClr val="1A3F6C"/>
                </a:solidFill>
                <a:latin typeface="微软雅黑" pitchFamily="34" charset="-122"/>
                <a:ea typeface="微软雅黑" pitchFamily="34" charset="-122"/>
              </a:endParaRPr>
            </a:p>
          </p:txBody>
        </p:sp>
      </p:grpSp>
      <p:grpSp>
        <p:nvGrpSpPr>
          <p:cNvPr id="40" name="组合 39"/>
          <p:cNvGrpSpPr/>
          <p:nvPr/>
        </p:nvGrpSpPr>
        <p:grpSpPr>
          <a:xfrm>
            <a:off x="181463" y="803387"/>
            <a:ext cx="1393337" cy="49629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放电波形</a:t>
              </a:r>
              <a:endParaRPr lang="zh-CN" altLang="en-US" sz="1400" b="1" dirty="0">
                <a:solidFill>
                  <a:srgbClr val="1A3F6C"/>
                </a:solidFill>
                <a:latin typeface="微软雅黑" pitchFamily="34" charset="-122"/>
                <a:ea typeface="微软雅黑" pitchFamily="34" charset="-122"/>
              </a:endParaRPr>
            </a:p>
          </p:txBody>
        </p:sp>
      </p:grpSp>
      <p:sp>
        <p:nvSpPr>
          <p:cNvPr id="7" name="文本框 6"/>
          <p:cNvSpPr txBox="1"/>
          <p:nvPr/>
        </p:nvSpPr>
        <p:spPr>
          <a:xfrm>
            <a:off x="246797" y="1745502"/>
            <a:ext cx="3262432" cy="338554"/>
          </a:xfrm>
          <a:prstGeom prst="rect">
            <a:avLst/>
          </a:prstGeom>
          <a:noFill/>
        </p:spPr>
        <p:txBody>
          <a:bodyPr wrap="none" rtlCol="0">
            <a:spAutoFit/>
          </a:bodyPr>
          <a:lstStyle/>
          <a:p>
            <a:r>
              <a:rPr lang="zh-CN" altLang="en-US" sz="1600" dirty="0" smtClean="0"/>
              <a:t>开路、正常放电、电弧放电、短路</a:t>
            </a:r>
            <a:endParaRPr lang="zh-CN" altLang="en-US" sz="1600" dirty="0"/>
          </a:p>
        </p:txBody>
      </p:sp>
    </p:spTree>
    <p:extLst>
      <p:ext uri="{BB962C8B-B14F-4D97-AF65-F5344CB8AC3E}">
        <p14:creationId xmlns:p14="http://schemas.microsoft.com/office/powerpoint/2010/main" val="2037817516"/>
      </p:ext>
    </p:extLst>
  </p:cSld>
  <p:clrMapOvr>
    <a:masterClrMapping/>
  </p:clrMapOvr>
  <p:transition spd="slow" advTm="0">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701106" y="258189"/>
            <a:ext cx="215475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STATUS JUDGEMENT</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41510" y="799189"/>
            <a:ext cx="1882287" cy="631005"/>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新型放电状态识别方案</a:t>
              </a:r>
              <a:endParaRPr lang="zh-CN" altLang="en-US" sz="1400" b="1" dirty="0">
                <a:solidFill>
                  <a:srgbClr val="1A3F6C"/>
                </a:solidFill>
                <a:latin typeface="微软雅黑" pitchFamily="34" charset="-122"/>
                <a:ea typeface="微软雅黑" pitchFamily="34" charset="-122"/>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620840320"/>
              </p:ext>
            </p:extLst>
          </p:nvPr>
        </p:nvGraphicFramePr>
        <p:xfrm>
          <a:off x="1843856" y="1910208"/>
          <a:ext cx="857250" cy="381000"/>
        </p:xfrm>
        <a:graphic>
          <a:graphicData uri="http://schemas.openxmlformats.org/presentationml/2006/ole">
            <mc:AlternateContent xmlns:mc="http://schemas.openxmlformats.org/markup-compatibility/2006">
              <mc:Choice xmlns:v="urn:schemas-microsoft-com:vml" Requires="v">
                <p:oleObj spid="_x0000_s10548" name="Equation" r:id="rId4" imgW="875920" imgH="393529" progId="Equation.DSMT4">
                  <p:embed/>
                </p:oleObj>
              </mc:Choice>
              <mc:Fallback>
                <p:oleObj name="Equation" r:id="rId4" imgW="875920" imgH="393529"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856" y="1910208"/>
                        <a:ext cx="8572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15348932"/>
              </p:ext>
            </p:extLst>
          </p:nvPr>
        </p:nvGraphicFramePr>
        <p:xfrm>
          <a:off x="1855608" y="2326792"/>
          <a:ext cx="1447800" cy="438150"/>
        </p:xfrm>
        <a:graphic>
          <a:graphicData uri="http://schemas.openxmlformats.org/presentationml/2006/ole">
            <mc:AlternateContent xmlns:mc="http://schemas.openxmlformats.org/markup-compatibility/2006">
              <mc:Choice xmlns:v="urn:schemas-microsoft-com:vml" Requires="v">
                <p:oleObj spid="_x0000_s10549" name="Equation" r:id="rId6" imgW="1435100" imgH="419100" progId="Equation.DSMT4">
                  <p:embed/>
                </p:oleObj>
              </mc:Choice>
              <mc:Fallback>
                <p:oleObj name="Equation" r:id="rId6" imgW="14351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5608" y="2326792"/>
                        <a:ext cx="14478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53182396"/>
              </p:ext>
            </p:extLst>
          </p:nvPr>
        </p:nvGraphicFramePr>
        <p:xfrm>
          <a:off x="1824228" y="3375863"/>
          <a:ext cx="942975" cy="381000"/>
        </p:xfrm>
        <a:graphic>
          <a:graphicData uri="http://schemas.openxmlformats.org/presentationml/2006/ole">
            <mc:AlternateContent xmlns:mc="http://schemas.openxmlformats.org/markup-compatibility/2006">
              <mc:Choice xmlns:v="urn:schemas-microsoft-com:vml" Requires="v">
                <p:oleObj spid="_x0000_s10550" name="Equation" r:id="rId8" imgW="939392" imgH="393529" progId="Equation.DSMT4">
                  <p:embed/>
                </p:oleObj>
              </mc:Choice>
              <mc:Fallback>
                <p:oleObj name="Equation" r:id="rId8" imgW="939392" imgH="393529"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228" y="3375863"/>
                        <a:ext cx="9429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456910"/>
              </p:ext>
            </p:extLst>
          </p:nvPr>
        </p:nvGraphicFramePr>
        <p:xfrm>
          <a:off x="1808029" y="3790497"/>
          <a:ext cx="1466850" cy="438150"/>
        </p:xfrm>
        <a:graphic>
          <a:graphicData uri="http://schemas.openxmlformats.org/presentationml/2006/ole">
            <mc:AlternateContent xmlns:mc="http://schemas.openxmlformats.org/markup-compatibility/2006">
              <mc:Choice xmlns:v="urn:schemas-microsoft-com:vml" Requires="v">
                <p:oleObj spid="_x0000_s10551" name="Equation" r:id="rId10" imgW="1460500" imgH="419100" progId="Equation.DSMT4">
                  <p:embed/>
                </p:oleObj>
              </mc:Choice>
              <mc:Fallback>
                <p:oleObj name="Equation" r:id="rId10" imgW="1460500" imgH="4191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8029" y="3790497"/>
                        <a:ext cx="14668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本框 13"/>
          <p:cNvSpPr txBox="1"/>
          <p:nvPr/>
        </p:nvSpPr>
        <p:spPr>
          <a:xfrm>
            <a:off x="555432" y="1980900"/>
            <a:ext cx="1415772" cy="276999"/>
          </a:xfrm>
          <a:prstGeom prst="rect">
            <a:avLst/>
          </a:prstGeom>
          <a:noFill/>
        </p:spPr>
        <p:txBody>
          <a:bodyPr wrap="none" rtlCol="0">
            <a:spAutoFit/>
          </a:bodyPr>
          <a:lstStyle/>
          <a:p>
            <a:r>
              <a:rPr lang="zh-CN" altLang="en-US" sz="1200" dirty="0" smtClean="0"/>
              <a:t>非正常放电次数：</a:t>
            </a:r>
            <a:endParaRPr lang="zh-CN" altLang="en-US" sz="1200" dirty="0"/>
          </a:p>
        </p:txBody>
      </p:sp>
      <p:sp>
        <p:nvSpPr>
          <p:cNvPr id="27" name="文本框 26"/>
          <p:cNvSpPr txBox="1"/>
          <p:nvPr/>
        </p:nvSpPr>
        <p:spPr>
          <a:xfrm>
            <a:off x="782543" y="2399336"/>
            <a:ext cx="800219" cy="276999"/>
          </a:xfrm>
          <a:prstGeom prst="rect">
            <a:avLst/>
          </a:prstGeom>
          <a:noFill/>
        </p:spPr>
        <p:txBody>
          <a:bodyPr wrap="none" rtlCol="0">
            <a:spAutoFit/>
          </a:bodyPr>
          <a:lstStyle/>
          <a:p>
            <a:r>
              <a:rPr lang="zh-CN" altLang="en-US" sz="1200" dirty="0"/>
              <a:t>变化率</a:t>
            </a:r>
            <a:r>
              <a:rPr lang="zh-CN" altLang="en-US" sz="1200" dirty="0" smtClean="0"/>
              <a:t>：</a:t>
            </a:r>
            <a:endParaRPr lang="zh-CN" altLang="en-US" sz="1200" dirty="0"/>
          </a:p>
        </p:txBody>
      </p:sp>
      <p:sp>
        <p:nvSpPr>
          <p:cNvPr id="28" name="文本框 27"/>
          <p:cNvSpPr txBox="1"/>
          <p:nvPr/>
        </p:nvSpPr>
        <p:spPr>
          <a:xfrm>
            <a:off x="866259" y="3852619"/>
            <a:ext cx="800219" cy="276999"/>
          </a:xfrm>
          <a:prstGeom prst="rect">
            <a:avLst/>
          </a:prstGeom>
          <a:noFill/>
        </p:spPr>
        <p:txBody>
          <a:bodyPr wrap="none" rtlCol="0">
            <a:spAutoFit/>
          </a:bodyPr>
          <a:lstStyle/>
          <a:p>
            <a:r>
              <a:rPr lang="zh-CN" altLang="en-US" sz="1200" dirty="0"/>
              <a:t>变化率</a:t>
            </a:r>
            <a:r>
              <a:rPr lang="zh-CN" altLang="en-US" sz="1200" dirty="0" smtClean="0"/>
              <a:t>：</a:t>
            </a:r>
            <a:endParaRPr lang="zh-CN" altLang="en-US" sz="1200" dirty="0"/>
          </a:p>
        </p:txBody>
      </p:sp>
      <p:sp>
        <p:nvSpPr>
          <p:cNvPr id="29" name="文本框 28"/>
          <p:cNvSpPr txBox="1"/>
          <p:nvPr/>
        </p:nvSpPr>
        <p:spPr>
          <a:xfrm>
            <a:off x="778943" y="3478505"/>
            <a:ext cx="954107" cy="276999"/>
          </a:xfrm>
          <a:prstGeom prst="rect">
            <a:avLst/>
          </a:prstGeom>
          <a:noFill/>
        </p:spPr>
        <p:txBody>
          <a:bodyPr wrap="none" rtlCol="0">
            <a:spAutoFit/>
          </a:bodyPr>
          <a:lstStyle/>
          <a:p>
            <a:r>
              <a:rPr lang="zh-CN" altLang="en-US" sz="1200" dirty="0" smtClean="0"/>
              <a:t>开路次数：</a:t>
            </a:r>
            <a:endParaRPr lang="zh-CN" altLang="en-US" sz="1200" dirty="0"/>
          </a:p>
        </p:txBody>
      </p:sp>
      <p:sp>
        <p:nvSpPr>
          <p:cNvPr id="22" name="文本框 21"/>
          <p:cNvSpPr txBox="1"/>
          <p:nvPr/>
        </p:nvSpPr>
        <p:spPr>
          <a:xfrm>
            <a:off x="3561357" y="2130386"/>
            <a:ext cx="2441026" cy="1015663"/>
          </a:xfrm>
          <a:prstGeom prst="rect">
            <a:avLst/>
          </a:prstGeom>
          <a:noFill/>
        </p:spPr>
        <p:txBody>
          <a:bodyPr wrap="square" rtlCol="0">
            <a:spAutoFit/>
          </a:bodyPr>
          <a:lstStyle/>
          <a:p>
            <a:r>
              <a:rPr lang="en-US" altLang="zh-CN" sz="1200" dirty="0" smtClean="0"/>
              <a:t>&gt;          </a:t>
            </a:r>
            <a:r>
              <a:rPr lang="zh-CN" altLang="en-US" sz="1200" dirty="0" smtClean="0"/>
              <a:t>有害放低状态过多</a:t>
            </a:r>
            <a:endParaRPr lang="en-US" altLang="zh-CN" sz="1200" dirty="0" smtClean="0"/>
          </a:p>
          <a:p>
            <a:r>
              <a:rPr lang="zh-CN" altLang="en-US" sz="1200" dirty="0" smtClean="0"/>
              <a:t>            </a:t>
            </a:r>
            <a:endParaRPr lang="en-US" altLang="zh-CN" sz="1200" dirty="0" smtClean="0"/>
          </a:p>
          <a:p>
            <a:r>
              <a:rPr lang="en-US" altLang="zh-CN" sz="1200" dirty="0"/>
              <a:t> </a:t>
            </a:r>
            <a:r>
              <a:rPr lang="en-US" altLang="zh-CN" sz="1200" dirty="0" smtClean="0"/>
              <a:t>             </a:t>
            </a:r>
          </a:p>
          <a:p>
            <a:r>
              <a:rPr lang="en-US" altLang="zh-CN" sz="1200" dirty="0"/>
              <a:t> </a:t>
            </a:r>
            <a:r>
              <a:rPr lang="en-US" altLang="zh-CN" sz="1200" dirty="0" smtClean="0"/>
              <a:t>            </a:t>
            </a:r>
            <a:r>
              <a:rPr lang="zh-CN" altLang="en-US" sz="1200" dirty="0" smtClean="0"/>
              <a:t>执行抬刀操作</a:t>
            </a:r>
            <a:endParaRPr lang="en-US" altLang="zh-CN" sz="1200" dirty="0" smtClean="0"/>
          </a:p>
          <a:p>
            <a:r>
              <a:rPr lang="en-US" altLang="zh-CN" sz="1200" dirty="0" smtClean="0"/>
              <a:t>             </a:t>
            </a:r>
            <a:endParaRPr lang="zh-CN" altLang="en-US" sz="1200" dirty="0"/>
          </a:p>
        </p:txBody>
      </p:sp>
      <p:graphicFrame>
        <p:nvGraphicFramePr>
          <p:cNvPr id="5" name="对象 4"/>
          <p:cNvGraphicFramePr>
            <a:graphicFrameLocks noChangeAspect="1"/>
          </p:cNvGraphicFramePr>
          <p:nvPr>
            <p:extLst>
              <p:ext uri="{D42A27DB-BD31-4B8C-83A1-F6EECF244321}">
                <p14:modId xmlns:p14="http://schemas.microsoft.com/office/powerpoint/2010/main" val="2116809403"/>
              </p:ext>
            </p:extLst>
          </p:nvPr>
        </p:nvGraphicFramePr>
        <p:xfrm>
          <a:off x="3489183" y="2203328"/>
          <a:ext cx="152400" cy="161925"/>
        </p:xfrm>
        <a:graphic>
          <a:graphicData uri="http://schemas.openxmlformats.org/presentationml/2006/ole">
            <mc:AlternateContent xmlns:mc="http://schemas.openxmlformats.org/markup-compatibility/2006">
              <mc:Choice xmlns:v="urn:schemas-microsoft-com:vml" Requires="v">
                <p:oleObj spid="_x0000_s10552" name="Equation" r:id="rId12" imgW="152334" imgH="139639" progId="Equation.DSMT4">
                  <p:embed/>
                </p:oleObj>
              </mc:Choice>
              <mc:Fallback>
                <p:oleObj name="Equation" r:id="rId12" imgW="152334" imgH="139639" progId="Equation.DSMT4">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89183" y="2203328"/>
                        <a:ext cx="1524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64910556"/>
              </p:ext>
            </p:extLst>
          </p:nvPr>
        </p:nvGraphicFramePr>
        <p:xfrm>
          <a:off x="3722771" y="2161624"/>
          <a:ext cx="219075" cy="228600"/>
        </p:xfrm>
        <a:graphic>
          <a:graphicData uri="http://schemas.openxmlformats.org/presentationml/2006/ole">
            <mc:AlternateContent xmlns:mc="http://schemas.openxmlformats.org/markup-compatibility/2006">
              <mc:Choice xmlns:v="urn:schemas-microsoft-com:vml" Requires="v">
                <p:oleObj spid="_x0000_s10553" name="Equation" r:id="rId14" imgW="215806" imgH="228501" progId="Equation.DSMT4">
                  <p:embed/>
                </p:oleObj>
              </mc:Choice>
              <mc:Fallback>
                <p:oleObj name="Equation" r:id="rId14" imgW="215806" imgH="228501" progId="Equation.DSMT4">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2771" y="2161624"/>
                        <a:ext cx="2190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本框 29"/>
          <p:cNvSpPr txBox="1"/>
          <p:nvPr/>
        </p:nvSpPr>
        <p:spPr>
          <a:xfrm>
            <a:off x="3510614" y="3421952"/>
            <a:ext cx="2441026" cy="1015663"/>
          </a:xfrm>
          <a:prstGeom prst="rect">
            <a:avLst/>
          </a:prstGeom>
          <a:noFill/>
        </p:spPr>
        <p:txBody>
          <a:bodyPr wrap="square" rtlCol="0">
            <a:spAutoFit/>
          </a:bodyPr>
          <a:lstStyle/>
          <a:p>
            <a:r>
              <a:rPr lang="en-US" altLang="zh-CN" sz="1200" dirty="0" smtClean="0"/>
              <a:t>&gt;          </a:t>
            </a:r>
            <a:r>
              <a:rPr lang="zh-CN" altLang="en-US" sz="1200" dirty="0" smtClean="0"/>
              <a:t>有害放低状态过多</a:t>
            </a:r>
            <a:endParaRPr lang="en-US" altLang="zh-CN" sz="1200" dirty="0" smtClean="0"/>
          </a:p>
          <a:p>
            <a:r>
              <a:rPr lang="zh-CN" altLang="en-US" sz="1200" dirty="0" smtClean="0"/>
              <a:t>            </a:t>
            </a:r>
            <a:endParaRPr lang="en-US" altLang="zh-CN" sz="1200" dirty="0" smtClean="0"/>
          </a:p>
          <a:p>
            <a:r>
              <a:rPr lang="en-US" altLang="zh-CN" sz="1200" dirty="0"/>
              <a:t> </a:t>
            </a:r>
            <a:r>
              <a:rPr lang="en-US" altLang="zh-CN" sz="1200" dirty="0" smtClean="0"/>
              <a:t>             </a:t>
            </a:r>
          </a:p>
          <a:p>
            <a:r>
              <a:rPr lang="en-US" altLang="zh-CN" sz="1200" dirty="0"/>
              <a:t> </a:t>
            </a:r>
            <a:r>
              <a:rPr lang="en-US" altLang="zh-CN" sz="1200" dirty="0" smtClean="0"/>
              <a:t>            </a:t>
            </a:r>
            <a:r>
              <a:rPr lang="zh-CN" altLang="en-US" sz="1200" dirty="0" smtClean="0"/>
              <a:t>执行进给操作</a:t>
            </a:r>
            <a:endParaRPr lang="en-US" altLang="zh-CN" sz="1200" dirty="0" smtClean="0"/>
          </a:p>
          <a:p>
            <a:r>
              <a:rPr lang="en-US" altLang="zh-CN" sz="1200" dirty="0" smtClean="0"/>
              <a:t>             </a:t>
            </a:r>
            <a:endParaRPr lang="zh-CN" altLang="en-US" sz="1200" dirty="0"/>
          </a:p>
        </p:txBody>
      </p:sp>
      <p:graphicFrame>
        <p:nvGraphicFramePr>
          <p:cNvPr id="15" name="对象 14"/>
          <p:cNvGraphicFramePr>
            <a:graphicFrameLocks noChangeAspect="1"/>
          </p:cNvGraphicFramePr>
          <p:nvPr>
            <p:extLst>
              <p:ext uri="{D42A27DB-BD31-4B8C-83A1-F6EECF244321}">
                <p14:modId xmlns:p14="http://schemas.microsoft.com/office/powerpoint/2010/main" val="1273739422"/>
              </p:ext>
            </p:extLst>
          </p:nvPr>
        </p:nvGraphicFramePr>
        <p:xfrm>
          <a:off x="3413893" y="3469967"/>
          <a:ext cx="161925" cy="219075"/>
        </p:xfrm>
        <a:graphic>
          <a:graphicData uri="http://schemas.openxmlformats.org/presentationml/2006/ole">
            <mc:AlternateContent xmlns:mc="http://schemas.openxmlformats.org/markup-compatibility/2006">
              <mc:Choice xmlns:v="urn:schemas-microsoft-com:vml" Requires="v">
                <p:oleObj spid="_x0000_s10554" name="Equation" r:id="rId16" imgW="152268" imgH="203024" progId="Equation.DSMT4">
                  <p:embed/>
                </p:oleObj>
              </mc:Choice>
              <mc:Fallback>
                <p:oleObj name="Equation" r:id="rId16" imgW="152268" imgH="203024" progId="Equation.DSMT4">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13893" y="3469967"/>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591799356"/>
              </p:ext>
            </p:extLst>
          </p:nvPr>
        </p:nvGraphicFramePr>
        <p:xfrm>
          <a:off x="3692969" y="3465204"/>
          <a:ext cx="228600" cy="228600"/>
        </p:xfrm>
        <a:graphic>
          <a:graphicData uri="http://schemas.openxmlformats.org/presentationml/2006/ole">
            <mc:AlternateContent xmlns:mc="http://schemas.openxmlformats.org/markup-compatibility/2006">
              <mc:Choice xmlns:v="urn:schemas-microsoft-com:vml" Requires="v">
                <p:oleObj spid="_x0000_s10555" name="Equation" r:id="rId18" imgW="215806" imgH="228501" progId="Equation.DSMT4">
                  <p:embed/>
                </p:oleObj>
              </mc:Choice>
              <mc:Fallback>
                <p:oleObj name="Equation" r:id="rId18" imgW="215806" imgH="228501" progId="Equation.DSMT4">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92969" y="3465204"/>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下箭头 20"/>
          <p:cNvSpPr/>
          <p:nvPr/>
        </p:nvSpPr>
        <p:spPr>
          <a:xfrm>
            <a:off x="4506191" y="2390224"/>
            <a:ext cx="84859" cy="33184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4505994" y="3662259"/>
            <a:ext cx="84859" cy="33184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91184" y="1882085"/>
            <a:ext cx="5596974" cy="1113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555432" y="3271883"/>
            <a:ext cx="5596974" cy="1113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181663" y="950016"/>
            <a:ext cx="1415772" cy="338554"/>
          </a:xfrm>
          <a:prstGeom prst="rect">
            <a:avLst/>
          </a:prstGeom>
          <a:noFill/>
        </p:spPr>
        <p:txBody>
          <a:bodyPr wrap="none" rtlCol="0">
            <a:spAutoFit/>
          </a:bodyPr>
          <a:lstStyle/>
          <a:p>
            <a:r>
              <a:rPr lang="zh-CN" altLang="en-US" sz="1600" dirty="0" smtClean="0"/>
              <a:t>采集电压数据</a:t>
            </a:r>
            <a:endParaRPr lang="zh-CN" altLang="en-US" sz="1600" dirty="0"/>
          </a:p>
        </p:txBody>
      </p:sp>
      <p:sp>
        <p:nvSpPr>
          <p:cNvPr id="24" name="右箭头 23"/>
          <p:cNvSpPr/>
          <p:nvPr/>
        </p:nvSpPr>
        <p:spPr>
          <a:xfrm>
            <a:off x="3643254" y="1080011"/>
            <a:ext cx="456747" cy="693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145820" y="950016"/>
            <a:ext cx="2646878" cy="338554"/>
          </a:xfrm>
          <a:prstGeom prst="rect">
            <a:avLst/>
          </a:prstGeom>
          <a:noFill/>
        </p:spPr>
        <p:txBody>
          <a:bodyPr wrap="none" rtlCol="0">
            <a:spAutoFit/>
          </a:bodyPr>
          <a:lstStyle/>
          <a:p>
            <a:r>
              <a:rPr lang="zh-CN" altLang="en-US" sz="1600" dirty="0" smtClean="0"/>
              <a:t>分析不同放电状态所占比例</a:t>
            </a:r>
            <a:endParaRPr lang="zh-CN" altLang="en-US" sz="1600" dirty="0"/>
          </a:p>
        </p:txBody>
      </p:sp>
      <p:graphicFrame>
        <p:nvGraphicFramePr>
          <p:cNvPr id="32" name="对象 31"/>
          <p:cNvGraphicFramePr>
            <a:graphicFrameLocks noChangeAspect="1"/>
          </p:cNvGraphicFramePr>
          <p:nvPr>
            <p:extLst>
              <p:ext uri="{D42A27DB-BD31-4B8C-83A1-F6EECF244321}">
                <p14:modId xmlns:p14="http://schemas.microsoft.com/office/powerpoint/2010/main" val="3166240648"/>
              </p:ext>
            </p:extLst>
          </p:nvPr>
        </p:nvGraphicFramePr>
        <p:xfrm>
          <a:off x="1768813" y="4670575"/>
          <a:ext cx="219075" cy="228600"/>
        </p:xfrm>
        <a:graphic>
          <a:graphicData uri="http://schemas.openxmlformats.org/presentationml/2006/ole">
            <mc:AlternateContent xmlns:mc="http://schemas.openxmlformats.org/markup-compatibility/2006">
              <mc:Choice xmlns:v="urn:schemas-microsoft-com:vml" Requires="v">
                <p:oleObj spid="_x0000_s10556" name="Equation" r:id="rId20" imgW="215806" imgH="228501" progId="Equation.DSMT4">
                  <p:embed/>
                </p:oleObj>
              </mc:Choice>
              <mc:Fallback>
                <p:oleObj name="Equation" r:id="rId20" imgW="215806"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8813" y="4670575"/>
                        <a:ext cx="2190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249544689"/>
              </p:ext>
            </p:extLst>
          </p:nvPr>
        </p:nvGraphicFramePr>
        <p:xfrm>
          <a:off x="3240029" y="4670575"/>
          <a:ext cx="228600" cy="228600"/>
        </p:xfrm>
        <a:graphic>
          <a:graphicData uri="http://schemas.openxmlformats.org/presentationml/2006/ole">
            <mc:AlternateContent xmlns:mc="http://schemas.openxmlformats.org/markup-compatibility/2006">
              <mc:Choice xmlns:v="urn:schemas-microsoft-com:vml" Requires="v">
                <p:oleObj spid="_x0000_s10557" name="Equation" r:id="rId21" imgW="215806" imgH="228501" progId="Equation.DSMT4">
                  <p:embed/>
                </p:oleObj>
              </mc:Choice>
              <mc:Fallback>
                <p:oleObj name="Equation" r:id="rId21" imgW="215806"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40029" y="4670575"/>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1104901" y="4591692"/>
            <a:ext cx="4200524" cy="646331"/>
          </a:xfrm>
          <a:prstGeom prst="rect">
            <a:avLst/>
          </a:prstGeom>
          <a:noFill/>
        </p:spPr>
        <p:txBody>
          <a:bodyPr wrap="square" rtlCol="0">
            <a:spAutoFit/>
          </a:bodyPr>
          <a:lstStyle/>
          <a:p>
            <a:r>
              <a:rPr lang="zh-CN" altLang="en-US" dirty="0" smtClean="0"/>
              <a:t>其中：   一般取</a:t>
            </a:r>
            <a:r>
              <a:rPr lang="en-US" altLang="zh-CN" dirty="0" smtClean="0"/>
              <a:t>0.2</a:t>
            </a:r>
            <a:r>
              <a:rPr lang="zh-CN" altLang="en-US" dirty="0" smtClean="0"/>
              <a:t>，     一般</a:t>
            </a:r>
            <a:r>
              <a:rPr lang="zh-CN" altLang="en-US" dirty="0"/>
              <a:t>取</a:t>
            </a:r>
            <a:r>
              <a:rPr lang="en-US" altLang="zh-CN" dirty="0"/>
              <a:t>0.5</a:t>
            </a:r>
            <a:endParaRPr lang="zh-CN" altLang="en-US" dirty="0"/>
          </a:p>
          <a:p>
            <a:endParaRPr lang="zh-CN" altLang="en-US" dirty="0"/>
          </a:p>
        </p:txBody>
      </p:sp>
    </p:spTree>
    <p:extLst>
      <p:ext uri="{BB962C8B-B14F-4D97-AF65-F5344CB8AC3E}">
        <p14:creationId xmlns:p14="http://schemas.microsoft.com/office/powerpoint/2010/main" val="2936602789"/>
      </p:ext>
    </p:extLst>
  </p:cSld>
  <p:clrMapOvr>
    <a:masterClrMapping/>
  </p:clrMapOvr>
  <p:transition spd="slow" advTm="0">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模糊控制器设计</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75227" y="258961"/>
            <a:ext cx="212430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FUZZY CONTROLLER</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79969844"/>
              </p:ext>
            </p:extLst>
          </p:nvPr>
        </p:nvGraphicFramePr>
        <p:xfrm>
          <a:off x="806774" y="1060450"/>
          <a:ext cx="4716925" cy="1122587"/>
        </p:xfrm>
        <a:graphic>
          <a:graphicData uri="http://schemas.openxmlformats.org/presentationml/2006/ole">
            <mc:AlternateContent xmlns:mc="http://schemas.openxmlformats.org/markup-compatibility/2006">
              <mc:Choice xmlns:v="urn:schemas-microsoft-com:vml" Requires="v">
                <p:oleObj spid="_x0000_s12417" name="Visio" r:id="rId4" imgW="4362282" imgH="1057104" progId="Visio.Drawing.15">
                  <p:embed/>
                </p:oleObj>
              </mc:Choice>
              <mc:Fallback>
                <p:oleObj name="Visio" r:id="rId4" imgW="4362282" imgH="105710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774" y="1060450"/>
                        <a:ext cx="4716925" cy="1122587"/>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52855750"/>
              </p:ext>
            </p:extLst>
          </p:nvPr>
        </p:nvGraphicFramePr>
        <p:xfrm>
          <a:off x="704850" y="2470150"/>
          <a:ext cx="1543050" cy="438150"/>
        </p:xfrm>
        <a:graphic>
          <a:graphicData uri="http://schemas.openxmlformats.org/presentationml/2006/ole">
            <mc:AlternateContent xmlns:mc="http://schemas.openxmlformats.org/markup-compatibility/2006">
              <mc:Choice xmlns:v="urn:schemas-microsoft-com:vml" Requires="v">
                <p:oleObj spid="_x0000_s12418" name="Equation" r:id="rId6" imgW="1511300" imgH="431800" progId="Equation.DSMT4">
                  <p:embed/>
                </p:oleObj>
              </mc:Choice>
              <mc:Fallback>
                <p:oleObj name="Equation" r:id="rId6" imgW="15113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850" y="2470150"/>
                        <a:ext cx="1543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66203866"/>
              </p:ext>
            </p:extLst>
          </p:nvPr>
        </p:nvGraphicFramePr>
        <p:xfrm>
          <a:off x="704850" y="3060921"/>
          <a:ext cx="1609725" cy="790575"/>
        </p:xfrm>
        <a:graphic>
          <a:graphicData uri="http://schemas.openxmlformats.org/presentationml/2006/ole">
            <mc:AlternateContent xmlns:mc="http://schemas.openxmlformats.org/markup-compatibility/2006">
              <mc:Choice xmlns:v="urn:schemas-microsoft-com:vml" Requires="v">
                <p:oleObj spid="_x0000_s12419" name="Equation" r:id="rId8" imgW="1638300" imgH="787400" progId="Equation.DSMT4">
                  <p:embed/>
                </p:oleObj>
              </mc:Choice>
              <mc:Fallback>
                <p:oleObj name="Equation" r:id="rId8" imgW="1638300" imgH="787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3060921"/>
                        <a:ext cx="160972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43761149"/>
              </p:ext>
            </p:extLst>
          </p:nvPr>
        </p:nvGraphicFramePr>
        <p:xfrm>
          <a:off x="3635700" y="2535010"/>
          <a:ext cx="2047875" cy="1104900"/>
        </p:xfrm>
        <a:graphic>
          <a:graphicData uri="http://schemas.openxmlformats.org/presentationml/2006/ole">
            <mc:AlternateContent xmlns:mc="http://schemas.openxmlformats.org/markup-compatibility/2006">
              <mc:Choice xmlns:v="urn:schemas-microsoft-com:vml" Requires="v">
                <p:oleObj spid="_x0000_s12420" name="Equation" r:id="rId10" imgW="2044700" imgH="1143000" progId="Equation.DSMT4">
                  <p:embed/>
                </p:oleObj>
              </mc:Choice>
              <mc:Fallback>
                <p:oleObj name="Equation" r:id="rId10" imgW="2044700" imgH="11430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5700" y="2535010"/>
                        <a:ext cx="2047875"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右箭头 18"/>
          <p:cNvSpPr/>
          <p:nvPr/>
        </p:nvSpPr>
        <p:spPr>
          <a:xfrm>
            <a:off x="2506662" y="3060921"/>
            <a:ext cx="936950" cy="1028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90394" y="2772452"/>
            <a:ext cx="902811" cy="307777"/>
          </a:xfrm>
          <a:prstGeom prst="rect">
            <a:avLst/>
          </a:prstGeom>
          <a:noFill/>
        </p:spPr>
        <p:txBody>
          <a:bodyPr wrap="none" rtlCol="0">
            <a:spAutoFit/>
          </a:bodyPr>
          <a:lstStyle/>
          <a:p>
            <a:r>
              <a:rPr lang="zh-CN" altLang="en-US" sz="1400" dirty="0" smtClean="0"/>
              <a:t>量化因子</a:t>
            </a:r>
            <a:endParaRPr lang="zh-CN" altLang="en-US" sz="1400" dirty="0"/>
          </a:p>
        </p:txBody>
      </p:sp>
    </p:spTree>
    <p:extLst>
      <p:ext uri="{BB962C8B-B14F-4D97-AF65-F5344CB8AC3E}">
        <p14:creationId xmlns:p14="http://schemas.microsoft.com/office/powerpoint/2010/main" val="3360508214"/>
      </p:ext>
    </p:extLst>
  </p:cSld>
  <p:clrMapOvr>
    <a:masterClrMapping/>
  </p:clrMapOvr>
  <p:transition spd="slow" advTm="0">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4" name="图片 13" descr="输入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851" y="860856"/>
            <a:ext cx="3033949" cy="1257433"/>
          </a:xfrm>
          <a:prstGeom prst="rect">
            <a:avLst/>
          </a:prstGeom>
          <a:noFill/>
          <a:ln>
            <a:noFill/>
          </a:ln>
        </p:spPr>
      </p:pic>
      <p:pic>
        <p:nvPicPr>
          <p:cNvPr id="15" name="图片 14" descr="输出"/>
          <p:cNvPicPr/>
          <p:nvPr/>
        </p:nvPicPr>
        <p:blipFill>
          <a:blip r:embed="rId4">
            <a:extLst>
              <a:ext uri="{28A0092B-C50C-407E-A947-70E740481C1C}">
                <a14:useLocalDpi xmlns:a14="http://schemas.microsoft.com/office/drawing/2010/main" val="0"/>
              </a:ext>
            </a:extLst>
          </a:blip>
          <a:srcRect/>
          <a:stretch>
            <a:fillRect/>
          </a:stretch>
        </p:blipFill>
        <p:spPr bwMode="auto">
          <a:xfrm>
            <a:off x="3426150" y="860856"/>
            <a:ext cx="3050850" cy="1296723"/>
          </a:xfrm>
          <a:prstGeom prst="rect">
            <a:avLst/>
          </a:prstGeom>
          <a:noFill/>
          <a:ln>
            <a:noFill/>
          </a:ln>
        </p:spPr>
      </p:pic>
      <p:pic>
        <p:nvPicPr>
          <p:cNvPr id="4" name="图片 3"/>
          <p:cNvPicPr>
            <a:picLocks noChangeAspect="1"/>
          </p:cNvPicPr>
          <p:nvPr/>
        </p:nvPicPr>
        <p:blipFill>
          <a:blip r:embed="rId5"/>
          <a:stretch>
            <a:fillRect/>
          </a:stretch>
        </p:blipFill>
        <p:spPr>
          <a:xfrm>
            <a:off x="725279" y="2911822"/>
            <a:ext cx="5401742" cy="2549924"/>
          </a:xfrm>
          <a:prstGeom prst="rect">
            <a:avLst/>
          </a:prstGeom>
        </p:spPr>
      </p:pic>
      <p:sp>
        <p:nvSpPr>
          <p:cNvPr id="5" name="矩形 4"/>
          <p:cNvSpPr/>
          <p:nvPr/>
        </p:nvSpPr>
        <p:spPr>
          <a:xfrm>
            <a:off x="4230865" y="2175254"/>
            <a:ext cx="1441420"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输</a:t>
            </a:r>
            <a:r>
              <a:rPr lang="zh-CN" altLang="en-US" sz="1400" dirty="0">
                <a:latin typeface="Times New Roman" panose="02020603050405020304" pitchFamily="18" charset="0"/>
                <a:cs typeface="Times New Roman" panose="02020603050405020304" pitchFamily="18" charset="0"/>
              </a:rPr>
              <a:t>出</a:t>
            </a:r>
            <a:r>
              <a:rPr lang="zh-CN" altLang="zh-CN" sz="1400" dirty="0" smtClean="0">
                <a:latin typeface="Times New Roman" panose="02020603050405020304" pitchFamily="18" charset="0"/>
                <a:cs typeface="Times New Roman" panose="02020603050405020304" pitchFamily="18" charset="0"/>
              </a:rPr>
              <a:t>隶属</a:t>
            </a:r>
            <a:r>
              <a:rPr lang="zh-CN" altLang="zh-CN" sz="1400" dirty="0">
                <a:latin typeface="Times New Roman" panose="02020603050405020304" pitchFamily="18" charset="0"/>
                <a:cs typeface="Times New Roman" panose="02020603050405020304" pitchFamily="18" charset="0"/>
              </a:rPr>
              <a:t>度函数</a:t>
            </a:r>
            <a:endParaRPr lang="zh-CN" altLang="en-US" sz="1400" dirty="0"/>
          </a:p>
        </p:txBody>
      </p:sp>
      <p:sp>
        <p:nvSpPr>
          <p:cNvPr id="21" name="矩形 20"/>
          <p:cNvSpPr/>
          <p:nvPr/>
        </p:nvSpPr>
        <p:spPr>
          <a:xfrm>
            <a:off x="1167665" y="2172458"/>
            <a:ext cx="1441420"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输入隶属度函数</a:t>
            </a:r>
            <a:endParaRPr lang="zh-CN" altLang="en-US" sz="1400" dirty="0"/>
          </a:p>
        </p:txBody>
      </p:sp>
      <p:sp>
        <p:nvSpPr>
          <p:cNvPr id="22" name="矩形 21"/>
          <p:cNvSpPr/>
          <p:nvPr/>
        </p:nvSpPr>
        <p:spPr>
          <a:xfrm>
            <a:off x="2789445" y="2564755"/>
            <a:ext cx="1082348" cy="307777"/>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模糊规则表</a:t>
            </a:r>
            <a:endParaRPr lang="zh-CN" altLang="en-US" sz="1400" dirty="0"/>
          </a:p>
        </p:txBody>
      </p:sp>
      <p:sp>
        <p:nvSpPr>
          <p:cNvPr id="16"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模糊控制器设计</a:t>
            </a:r>
            <a:endParaRPr lang="zh-CN" altLang="en-US" sz="2000" spc="300" dirty="0">
              <a:latin typeface="方正兰亭细黑_GBK" pitchFamily="2" charset="-122"/>
              <a:ea typeface="方正兰亭细黑_GBK" pitchFamily="2" charset="-122"/>
            </a:endParaRPr>
          </a:p>
        </p:txBody>
      </p:sp>
      <p:sp>
        <p:nvSpPr>
          <p:cNvPr id="17" name="TextBox 35"/>
          <p:cNvSpPr txBox="1"/>
          <p:nvPr/>
        </p:nvSpPr>
        <p:spPr>
          <a:xfrm>
            <a:off x="2675227" y="258961"/>
            <a:ext cx="212430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FUZZY CONTROLLER</a:t>
            </a:r>
            <a:endParaRPr lang="zh-CN" altLang="en-US" sz="1600" dirty="0">
              <a:solidFill>
                <a:srgbClr val="1A3F6C"/>
              </a:solidFill>
              <a:latin typeface="Kozuka Gothic Pro R" pitchFamily="34" charset="-128"/>
              <a:ea typeface="Kozuka Gothic Pro R" pitchFamily="34" charset="-128"/>
            </a:endParaRPr>
          </a:p>
        </p:txBody>
      </p:sp>
      <p:cxnSp>
        <p:nvCxnSpPr>
          <p:cNvPr id="18" name="直接连接符 17"/>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11153"/>
      </p:ext>
    </p:extLst>
  </p:cSld>
  <p:clrMapOvr>
    <a:masterClrMapping/>
  </p:clrMapOvr>
  <p:transition spd="slow" advTm="0">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41510" y="799189"/>
            <a:ext cx="1882287" cy="631005"/>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数控系统中的实现</a:t>
              </a:r>
              <a:endParaRPr lang="zh-CN" altLang="en-US" sz="1400" b="1" dirty="0">
                <a:solidFill>
                  <a:srgbClr val="1A3F6C"/>
                </a:solidFill>
                <a:latin typeface="微软雅黑" pitchFamily="34" charset="-122"/>
                <a:ea typeface="微软雅黑" pitchFamily="34" charset="-122"/>
              </a:endParaRPr>
            </a:p>
          </p:txBody>
        </p:sp>
      </p:grpSp>
      <p:pic>
        <p:nvPicPr>
          <p:cNvPr id="2" name="图片 1"/>
          <p:cNvPicPr>
            <a:picLocks noChangeAspect="1"/>
          </p:cNvPicPr>
          <p:nvPr/>
        </p:nvPicPr>
        <p:blipFill>
          <a:blip r:embed="rId4"/>
          <a:stretch>
            <a:fillRect/>
          </a:stretch>
        </p:blipFill>
        <p:spPr>
          <a:xfrm>
            <a:off x="181463" y="1549132"/>
            <a:ext cx="2879378" cy="286370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90884193"/>
              </p:ext>
            </p:extLst>
          </p:nvPr>
        </p:nvGraphicFramePr>
        <p:xfrm>
          <a:off x="2082715" y="-53554"/>
          <a:ext cx="3551320" cy="5197054"/>
        </p:xfrm>
        <a:graphic>
          <a:graphicData uri="http://schemas.openxmlformats.org/presentationml/2006/ole">
            <mc:AlternateContent xmlns:mc="http://schemas.openxmlformats.org/markup-compatibility/2006">
              <mc:Choice xmlns:v="urn:schemas-microsoft-com:vml" Requires="v">
                <p:oleObj spid="_x0000_s11300" name="Visio" r:id="rId5" imgW="4086237" imgH="5962622" progId="Visio.Drawing.15">
                  <p:embed/>
                </p:oleObj>
              </mc:Choice>
              <mc:Fallback>
                <p:oleObj name="Visio" r:id="rId5" imgW="4086237" imgH="5962622" progId="Visio.Drawing.15">
                  <p:embed/>
                  <p:pic>
                    <p:nvPicPr>
                      <p:cNvPr id="0" name=""/>
                      <p:cNvPicPr>
                        <a:picLocks noChangeAspect="1" noChangeArrowheads="1"/>
                      </p:cNvPicPr>
                      <p:nvPr/>
                    </p:nvPicPr>
                    <p:blipFill>
                      <a:blip r:embed="rId6"/>
                      <a:srcRect/>
                      <a:stretch>
                        <a:fillRect/>
                      </a:stretch>
                    </p:blipFill>
                    <p:spPr bwMode="auto">
                      <a:xfrm>
                        <a:off x="2082715" y="-53554"/>
                        <a:ext cx="3551320" cy="5197054"/>
                      </a:xfrm>
                      <a:prstGeom prst="rect">
                        <a:avLst/>
                      </a:prstGeom>
                      <a:noFill/>
                    </p:spPr>
                  </p:pic>
                </p:oleObj>
              </mc:Fallback>
            </mc:AlternateContent>
          </a:graphicData>
        </a:graphic>
      </p:graphicFrame>
      <p:pic>
        <p:nvPicPr>
          <p:cNvPr id="4" name="图片 3"/>
          <p:cNvPicPr>
            <a:picLocks noChangeAspect="1"/>
          </p:cNvPicPr>
          <p:nvPr/>
        </p:nvPicPr>
        <p:blipFill>
          <a:blip r:embed="rId7"/>
          <a:stretch>
            <a:fillRect/>
          </a:stretch>
        </p:blipFill>
        <p:spPr>
          <a:xfrm>
            <a:off x="790801" y="2179920"/>
            <a:ext cx="4298949" cy="1978695"/>
          </a:xfrm>
          <a:prstGeom prst="rect">
            <a:avLst/>
          </a:prstGeom>
        </p:spPr>
      </p:pic>
      <p:sp>
        <p:nvSpPr>
          <p:cNvPr id="14"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模糊控制器设计</a:t>
            </a:r>
            <a:endParaRPr lang="zh-CN" altLang="en-US" sz="2000" spc="300" dirty="0">
              <a:latin typeface="方正兰亭细黑_GBK" pitchFamily="2" charset="-122"/>
              <a:ea typeface="方正兰亭细黑_GBK" pitchFamily="2" charset="-122"/>
            </a:endParaRPr>
          </a:p>
        </p:txBody>
      </p:sp>
      <p:sp>
        <p:nvSpPr>
          <p:cNvPr id="15" name="TextBox 35"/>
          <p:cNvSpPr txBox="1"/>
          <p:nvPr/>
        </p:nvSpPr>
        <p:spPr>
          <a:xfrm>
            <a:off x="2675227" y="258961"/>
            <a:ext cx="212430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FUZZY CONTROLLER</a:t>
            </a:r>
            <a:endParaRPr lang="zh-CN" altLang="en-US" sz="1600" dirty="0">
              <a:solidFill>
                <a:srgbClr val="1A3F6C"/>
              </a:solidFill>
              <a:latin typeface="Kozuka Gothic Pro R" pitchFamily="34" charset="-128"/>
              <a:ea typeface="Kozuka Gothic Pro R" pitchFamily="34" charset="-128"/>
            </a:endParaRPr>
          </a:p>
        </p:txBody>
      </p:sp>
      <p:cxnSp>
        <p:nvCxnSpPr>
          <p:cNvPr id="16" name="直接连接符 15"/>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77709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四</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2768542" y="1387045"/>
            <a:ext cx="3430747"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加工效果对比与分析</a:t>
            </a:r>
            <a:endParaRPr lang="zh-CN" altLang="en-US" sz="2800" b="1" dirty="0">
              <a:latin typeface="方正兰亭细黑_GBK" pitchFamily="2" charset="-122"/>
              <a:ea typeface="方正兰亭细黑_GBK" pitchFamily="2" charset="-122"/>
            </a:endParaRPr>
          </a:p>
        </p:txBody>
      </p:sp>
      <p:sp>
        <p:nvSpPr>
          <p:cNvPr id="27" name="TextBox 11"/>
          <p:cNvSpPr txBox="1"/>
          <p:nvPr/>
        </p:nvSpPr>
        <p:spPr>
          <a:xfrm>
            <a:off x="2787652" y="2168968"/>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不同放电间隙</a:t>
            </a:r>
            <a:endParaRPr lang="zh-CN" altLang="en-US" dirty="0">
              <a:latin typeface="方正兰亭细黑_GBK" pitchFamily="2" charset="-122"/>
              <a:ea typeface="方正兰亭细黑_GBK" pitchFamily="2" charset="-122"/>
            </a:endParaRPr>
          </a:p>
        </p:txBody>
      </p:sp>
      <p:sp>
        <p:nvSpPr>
          <p:cNvPr id="28" name="TextBox 13"/>
          <p:cNvSpPr txBox="1"/>
          <p:nvPr/>
        </p:nvSpPr>
        <p:spPr>
          <a:xfrm>
            <a:off x="2787652" y="2615561"/>
            <a:ext cx="226215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智能抬刀与手动加工</a:t>
            </a:r>
            <a:endParaRPr lang="zh-CN" altLang="en-US" dirty="0">
              <a:latin typeface="方正兰亭细黑_GBK" pitchFamily="2" charset="-122"/>
              <a:ea typeface="方正兰亭细黑_GBK" pitchFamily="2" charset="-122"/>
            </a:endParaRPr>
          </a:p>
        </p:txBody>
      </p:sp>
      <p:sp>
        <p:nvSpPr>
          <p:cNvPr id="29" name="TextBox 16"/>
          <p:cNvSpPr txBox="1"/>
          <p:nvPr/>
        </p:nvSpPr>
        <p:spPr>
          <a:xfrm>
            <a:off x="2787652" y="3062154"/>
            <a:ext cx="226215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液态金属与固体电极</a:t>
            </a:r>
            <a:endParaRPr lang="zh-CN" altLang="en-US" dirty="0">
              <a:latin typeface="方正兰亭细黑_GBK" pitchFamily="2" charset="-122"/>
              <a:ea typeface="方正兰亭细黑_GBK" pitchFamily="2" charset="-122"/>
            </a:endParaRPr>
          </a:p>
        </p:txBody>
      </p:sp>
      <p:sp>
        <p:nvSpPr>
          <p:cNvPr id="31" name="TextBox 17"/>
          <p:cNvSpPr txBox="1"/>
          <p:nvPr/>
        </p:nvSpPr>
        <p:spPr>
          <a:xfrm>
            <a:off x="2787652" y="3480170"/>
            <a:ext cx="2031325"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实际加工</a:t>
            </a:r>
            <a:r>
              <a:rPr lang="zh-CN" altLang="en-US" dirty="0" smtClean="0">
                <a:latin typeface="方正兰亭细黑_GBK" pitchFamily="2" charset="-122"/>
                <a:ea typeface="方正兰亭细黑_GBK" pitchFamily="2" charset="-122"/>
              </a:rPr>
              <a:t>效果</a:t>
            </a:r>
            <a:r>
              <a:rPr lang="zh-CN" altLang="en-US" dirty="0">
                <a:latin typeface="方正兰亭细黑_GBK" pitchFamily="2" charset="-122"/>
                <a:ea typeface="方正兰亭细黑_GBK" pitchFamily="2" charset="-122"/>
              </a:rPr>
              <a:t>展示</a:t>
            </a:r>
            <a:endParaRPr lang="zh-CN" altLang="en-US" dirty="0">
              <a:latin typeface="方正兰亭细黑_GBK" pitchFamily="2" charset="-122"/>
              <a:ea typeface="方正兰亭细黑_GBK" pitchFamily="2" charset="-122"/>
            </a:endParaRPr>
          </a:p>
        </p:txBody>
      </p:sp>
      <p:sp>
        <p:nvSpPr>
          <p:cNvPr id="32" name="TextBox 18"/>
          <p:cNvSpPr txBox="1"/>
          <p:nvPr/>
        </p:nvSpPr>
        <p:spPr>
          <a:xfrm>
            <a:off x="5126500" y="2257925"/>
            <a:ext cx="1345240"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DISCHARGE GAP</a:t>
            </a:r>
            <a:endParaRPr lang="zh-CN" altLang="en-US" sz="1200" dirty="0">
              <a:solidFill>
                <a:srgbClr val="1A3F6C"/>
              </a:solidFill>
              <a:latin typeface="Kozuka Gothic Pro R" pitchFamily="34" charset="-128"/>
              <a:ea typeface="Kozuka Gothic Pro R" pitchFamily="34" charset="-128"/>
            </a:endParaRPr>
          </a:p>
        </p:txBody>
      </p:sp>
      <p:sp>
        <p:nvSpPr>
          <p:cNvPr id="33" name="TextBox 19"/>
          <p:cNvSpPr txBox="1"/>
          <p:nvPr/>
        </p:nvSpPr>
        <p:spPr>
          <a:xfrm>
            <a:off x="4856966" y="2696863"/>
            <a:ext cx="211468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INTELLIGENT WITH MANUAL</a:t>
            </a:r>
            <a:endParaRPr lang="zh-CN" altLang="en-US" sz="1200" dirty="0">
              <a:solidFill>
                <a:srgbClr val="1A3F6C"/>
              </a:solidFill>
              <a:latin typeface="Kozuka Gothic Pro R" pitchFamily="34" charset="-128"/>
              <a:ea typeface="Kozuka Gothic Pro R" pitchFamily="34" charset="-128"/>
            </a:endParaRPr>
          </a:p>
        </p:txBody>
      </p:sp>
      <p:sp>
        <p:nvSpPr>
          <p:cNvPr id="38" name="TextBox 20"/>
          <p:cNvSpPr txBox="1"/>
          <p:nvPr/>
        </p:nvSpPr>
        <p:spPr>
          <a:xfrm>
            <a:off x="5219476" y="3111749"/>
            <a:ext cx="1511953"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LIQUID WITH SOLID</a:t>
            </a:r>
            <a:endParaRPr lang="zh-CN" altLang="en-US" sz="1200" dirty="0">
              <a:solidFill>
                <a:srgbClr val="1A3F6C"/>
              </a:solidFill>
              <a:latin typeface="Kozuka Gothic Pro R" pitchFamily="34" charset="-128"/>
              <a:ea typeface="Kozuka Gothic Pro R" pitchFamily="34" charset="-128"/>
            </a:endParaRPr>
          </a:p>
        </p:txBody>
      </p:sp>
      <p:sp>
        <p:nvSpPr>
          <p:cNvPr id="39" name="TextBox 21"/>
          <p:cNvSpPr txBox="1"/>
          <p:nvPr/>
        </p:nvSpPr>
        <p:spPr>
          <a:xfrm>
            <a:off x="5418600" y="3567386"/>
            <a:ext cx="82747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RESULTS</a:t>
            </a:r>
            <a:endParaRPr lang="zh-CN" altLang="en-US" sz="1200" dirty="0">
              <a:solidFill>
                <a:srgbClr val="1A3F6C"/>
              </a:solidFill>
              <a:latin typeface="Kozuka Gothic Pro R" pitchFamily="34" charset="-128"/>
              <a:ea typeface="Kozuka Gothic Pro R" pitchFamily="34" charset="-128"/>
            </a:endParaRPr>
          </a:p>
        </p:txBody>
      </p:sp>
      <p:sp>
        <p:nvSpPr>
          <p:cNvPr id="40" name="椭圆 39"/>
          <p:cNvSpPr/>
          <p:nvPr/>
        </p:nvSpPr>
        <p:spPr>
          <a:xfrm>
            <a:off x="2493765" y="21964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493765" y="263383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493765" y="3071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493765" y="350855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107826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不同放电间隙</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732948" y="267886"/>
            <a:ext cx="1733168"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DISCHARGE GAP</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16" name="图表 15"/>
          <p:cNvGraphicFramePr/>
          <p:nvPr>
            <p:extLst>
              <p:ext uri="{D42A27DB-BD31-4B8C-83A1-F6EECF244321}">
                <p14:modId xmlns:p14="http://schemas.microsoft.com/office/powerpoint/2010/main" val="2949770760"/>
              </p:ext>
            </p:extLst>
          </p:nvPr>
        </p:nvGraphicFramePr>
        <p:xfrm>
          <a:off x="788995" y="1048067"/>
          <a:ext cx="5274310" cy="2348865"/>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788994" y="4053716"/>
            <a:ext cx="3645845" cy="738664"/>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间隙过小：废屑难以排出</a:t>
            </a: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a:t>
            </a:r>
            <a:r>
              <a:rPr lang="zh-CN" altLang="en-US" sz="1400" dirty="0" smtClean="0">
                <a:latin typeface="Times New Roman" panose="02020603050405020304" pitchFamily="18" charset="0"/>
                <a:cs typeface="Times New Roman" panose="02020603050405020304" pitchFamily="18" charset="0"/>
                <a:sym typeface="Wingdings" panose="05000000000000000000" pitchFamily="2" charset="2"/>
              </a:rPr>
              <a:t>短路</a:t>
            </a: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a:t>
            </a:r>
            <a:r>
              <a:rPr lang="zh-CN" altLang="en-US" sz="1400" dirty="0" smtClean="0">
                <a:latin typeface="Times New Roman" panose="02020603050405020304" pitchFamily="18" charset="0"/>
                <a:cs typeface="Times New Roman" panose="02020603050405020304" pitchFamily="18" charset="0"/>
                <a:sym typeface="Wingdings" panose="05000000000000000000" pitchFamily="2" charset="2"/>
              </a:rPr>
              <a:t>频繁抬刀</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间隙过大：放电能量过低</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最</a:t>
            </a:r>
            <a:r>
              <a:rPr lang="zh-CN" altLang="en-US" sz="1400" dirty="0" smtClean="0">
                <a:latin typeface="Times New Roman" panose="02020603050405020304" pitchFamily="18" charset="0"/>
                <a:cs typeface="Times New Roman" panose="02020603050405020304" pitchFamily="18" charset="0"/>
              </a:rPr>
              <a:t>优间隙：</a:t>
            </a:r>
            <a:r>
              <a:rPr lang="en-US" altLang="zh-CN" sz="1400" dirty="0" smtClean="0">
                <a:latin typeface="Times New Roman" panose="02020603050405020304" pitchFamily="18" charset="0"/>
                <a:cs typeface="Times New Roman" panose="02020603050405020304" pitchFamily="18" charset="0"/>
              </a:rPr>
              <a:t>60 </a:t>
            </a:r>
            <a:r>
              <a:rPr lang="en-US" altLang="zh-CN" sz="1400" dirty="0" err="1" smtClean="0">
                <a:latin typeface="Times New Roman" panose="02020603050405020304" pitchFamily="18" charset="0"/>
                <a:cs typeface="Times New Roman" panose="02020603050405020304" pitchFamily="18" charset="0"/>
              </a:rPr>
              <a:t>μm</a:t>
            </a:r>
            <a:r>
              <a:rPr lang="zh-CN" altLang="en-US" sz="1400" dirty="0" smtClean="0">
                <a:latin typeface="Times New Roman" panose="02020603050405020304" pitchFamily="18" charset="0"/>
                <a:cs typeface="Times New Roman" panose="02020603050405020304" pitchFamily="18" charset="0"/>
              </a:rPr>
              <a:t>左右</a:t>
            </a:r>
            <a:endParaRPr lang="zh-CN" altLang="en-US" sz="1400" dirty="0"/>
          </a:p>
        </p:txBody>
      </p:sp>
      <p:sp>
        <p:nvSpPr>
          <p:cNvPr id="10" name="矩形 9"/>
          <p:cNvSpPr/>
          <p:nvPr/>
        </p:nvSpPr>
        <p:spPr>
          <a:xfrm>
            <a:off x="2408999" y="3665507"/>
            <a:ext cx="2339102"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放电间隙与蚀除效率的关系</a:t>
            </a:r>
            <a:endParaRPr lang="zh-CN" altLang="en-US" sz="1400" dirty="0"/>
          </a:p>
        </p:txBody>
      </p:sp>
    </p:spTree>
    <p:extLst>
      <p:ext uri="{BB962C8B-B14F-4D97-AF65-F5344CB8AC3E}">
        <p14:creationId xmlns:p14="http://schemas.microsoft.com/office/powerpoint/2010/main" val="886780199"/>
      </p:ext>
    </p:extLst>
  </p:cSld>
  <p:clrMapOvr>
    <a:masterClrMapping/>
  </p:clrMapOvr>
  <p:transition spd="slow" advTm="0">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83923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智能加工与手动加工</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3282779" y="246577"/>
            <a:ext cx="2755883"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INTELLIGENT WITH MANUAL</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323186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图表 8"/>
          <p:cNvGraphicFramePr/>
          <p:nvPr>
            <p:extLst>
              <p:ext uri="{D42A27DB-BD31-4B8C-83A1-F6EECF244321}">
                <p14:modId xmlns:p14="http://schemas.microsoft.com/office/powerpoint/2010/main" val="2552903402"/>
              </p:ext>
            </p:extLst>
          </p:nvPr>
        </p:nvGraphicFramePr>
        <p:xfrm>
          <a:off x="842645" y="1058862"/>
          <a:ext cx="5274310" cy="2314575"/>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1711650" y="3500407"/>
            <a:ext cx="3429000" cy="307777"/>
          </a:xfrm>
          <a:prstGeom prst="rect">
            <a:avLst/>
          </a:prstGeom>
        </p:spPr>
        <p:txBody>
          <a:bodyPr>
            <a:spAutoFit/>
          </a:bodyPr>
          <a:lstStyle/>
          <a:p>
            <a:r>
              <a:rPr lang="zh-CN" altLang="zh-CN" sz="1400" dirty="0">
                <a:latin typeface="Times New Roman" panose="02020603050405020304" pitchFamily="18" charset="0"/>
                <a:cs typeface="Times New Roman" panose="02020603050405020304" pitchFamily="18" charset="0"/>
              </a:rPr>
              <a:t>智能抬刀与手动抬刀加工效率对比</a:t>
            </a:r>
            <a:endParaRPr lang="zh-CN" altLang="en-US" sz="1400" dirty="0"/>
          </a:p>
        </p:txBody>
      </p:sp>
      <p:sp>
        <p:nvSpPr>
          <p:cNvPr id="3" name="矩形 2"/>
          <p:cNvSpPr/>
          <p:nvPr/>
        </p:nvSpPr>
        <p:spPr>
          <a:xfrm>
            <a:off x="842645" y="3978484"/>
            <a:ext cx="3954929" cy="738664"/>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手动加工：</a:t>
            </a:r>
            <a:r>
              <a:rPr lang="zh-CN" altLang="zh-CN" sz="1400" dirty="0" smtClean="0">
                <a:latin typeface="Times New Roman" panose="02020603050405020304" pitchFamily="18" charset="0"/>
                <a:cs typeface="Times New Roman" panose="02020603050405020304" pitchFamily="18" charset="0"/>
              </a:rPr>
              <a:t>只</a:t>
            </a:r>
            <a:r>
              <a:rPr lang="zh-CN" altLang="zh-CN" sz="1400" dirty="0">
                <a:latin typeface="Times New Roman" panose="02020603050405020304" pitchFamily="18" charset="0"/>
                <a:cs typeface="Times New Roman" panose="02020603050405020304" pitchFamily="18" charset="0"/>
              </a:rPr>
              <a:t>进行短路、开路与冲液</a:t>
            </a:r>
            <a:r>
              <a:rPr lang="zh-CN" altLang="zh-CN" sz="1400" dirty="0" smtClean="0">
                <a:latin typeface="Times New Roman" panose="02020603050405020304" pitchFamily="18" charset="0"/>
                <a:cs typeface="Times New Roman" panose="02020603050405020304" pitchFamily="18" charset="0"/>
              </a:rPr>
              <a:t>处理</a:t>
            </a:r>
            <a:endParaRPr lang="en-US" altLang="zh-CN" sz="1400" dirty="0" smtClean="0">
              <a:latin typeface="Times New Roman" panose="02020603050405020304" pitchFamily="18" charset="0"/>
              <a:cs typeface="Times New Roman" panose="02020603050405020304" pitchFamily="18" charset="0"/>
            </a:endParaRPr>
          </a:p>
          <a:p>
            <a:r>
              <a:rPr lang="zh-CN" altLang="zh-CN" sz="1400" dirty="0"/>
              <a:t>三次实验效率智能加工均大于手动</a:t>
            </a:r>
            <a:r>
              <a:rPr lang="zh-CN" altLang="zh-CN" sz="1400" dirty="0" smtClean="0"/>
              <a:t>加工</a:t>
            </a:r>
            <a:endParaRPr lang="en-US" altLang="zh-CN" sz="1400" dirty="0" smtClean="0"/>
          </a:p>
          <a:p>
            <a:r>
              <a:rPr lang="zh-CN" altLang="zh-CN" sz="1400" dirty="0"/>
              <a:t>随着加工时长的增加，这种优势体现的更加明显</a:t>
            </a:r>
            <a:endParaRPr lang="zh-CN" altLang="en-US" sz="1400" dirty="0"/>
          </a:p>
        </p:txBody>
      </p:sp>
    </p:spTree>
    <p:extLst>
      <p:ext uri="{BB962C8B-B14F-4D97-AF65-F5344CB8AC3E}">
        <p14:creationId xmlns:p14="http://schemas.microsoft.com/office/powerpoint/2010/main" val="1568273469"/>
      </p:ext>
    </p:extLst>
  </p:cSld>
  <p:clrMapOvr>
    <a:masterClrMapping/>
  </p:clrMapOvr>
  <p:transition spd="slow" advTm="0">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839239"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液态</a:t>
            </a:r>
            <a:r>
              <a:rPr lang="zh-CN" altLang="en-US" sz="2000" spc="300" dirty="0" smtClean="0">
                <a:latin typeface="方正兰亭细黑_GBK" pitchFamily="2" charset="-122"/>
                <a:ea typeface="方正兰亭细黑_GBK" pitchFamily="2" charset="-122"/>
              </a:rPr>
              <a:t>金属与固体电极</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3282779" y="263111"/>
            <a:ext cx="1954382"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LIQUID WITH SOLID</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323186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4338" name="Picture 2" descr="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849"/>
          <a:stretch/>
        </p:blipFill>
        <p:spPr bwMode="auto">
          <a:xfrm>
            <a:off x="503442" y="3358957"/>
            <a:ext cx="1465693" cy="119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p:nvPr/>
        </p:nvPicPr>
        <p:blipFill rotWithShape="1">
          <a:blip r:embed="rId4"/>
          <a:srcRect t="6103"/>
          <a:stretch/>
        </p:blipFill>
        <p:spPr bwMode="auto">
          <a:xfrm>
            <a:off x="2344783" y="3348445"/>
            <a:ext cx="1444314" cy="1190578"/>
          </a:xfrm>
          <a:prstGeom prst="rect">
            <a:avLst/>
          </a:prstGeom>
          <a:ln>
            <a:noFill/>
          </a:ln>
          <a:extLst>
            <a:ext uri="{53640926-AAD7-44D8-BBD7-CCE9431645EC}">
              <a14:shadowObscured xmlns:a14="http://schemas.microsoft.com/office/drawing/2010/main"/>
            </a:ext>
          </a:extLst>
        </p:spPr>
      </p:pic>
      <p:sp>
        <p:nvSpPr>
          <p:cNvPr id="3" name="文本框 2"/>
          <p:cNvSpPr txBox="1"/>
          <p:nvPr/>
        </p:nvSpPr>
        <p:spPr>
          <a:xfrm>
            <a:off x="425811" y="4624760"/>
            <a:ext cx="1620957" cy="307777"/>
          </a:xfrm>
          <a:prstGeom prst="rect">
            <a:avLst/>
          </a:prstGeom>
          <a:noFill/>
        </p:spPr>
        <p:txBody>
          <a:bodyPr wrap="none" rtlCol="0">
            <a:spAutoFit/>
          </a:bodyPr>
          <a:lstStyle/>
          <a:p>
            <a:r>
              <a:rPr lang="zh-CN" altLang="en-US" sz="1400" dirty="0" smtClean="0"/>
              <a:t>固体电极加工效果</a:t>
            </a:r>
            <a:endParaRPr lang="zh-CN" altLang="en-US" sz="1400" dirty="0"/>
          </a:p>
        </p:txBody>
      </p:sp>
      <p:sp>
        <p:nvSpPr>
          <p:cNvPr id="13" name="文本框 12"/>
          <p:cNvSpPr txBox="1"/>
          <p:nvPr/>
        </p:nvSpPr>
        <p:spPr>
          <a:xfrm>
            <a:off x="2076925" y="4624760"/>
            <a:ext cx="1980029" cy="307777"/>
          </a:xfrm>
          <a:prstGeom prst="rect">
            <a:avLst/>
          </a:prstGeom>
          <a:noFill/>
        </p:spPr>
        <p:txBody>
          <a:bodyPr wrap="none" rtlCol="0">
            <a:spAutoFit/>
          </a:bodyPr>
          <a:lstStyle/>
          <a:p>
            <a:r>
              <a:rPr lang="zh-CN" altLang="en-US" sz="1400" dirty="0"/>
              <a:t>液态</a:t>
            </a:r>
            <a:r>
              <a:rPr lang="zh-CN" altLang="en-US" sz="1400" dirty="0" smtClean="0"/>
              <a:t>金属电极加工效果</a:t>
            </a:r>
            <a:endParaRPr lang="zh-CN" altLang="en-US" sz="1400" dirty="0"/>
          </a:p>
        </p:txBody>
      </p:sp>
      <p:sp>
        <p:nvSpPr>
          <p:cNvPr id="14" name="矩形 13"/>
          <p:cNvSpPr/>
          <p:nvPr/>
        </p:nvSpPr>
        <p:spPr>
          <a:xfrm>
            <a:off x="4175487" y="3369471"/>
            <a:ext cx="2576798" cy="1169551"/>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固体电极加工效率略高于液态金属电极，这是由于固体电极加工时间隙更稳定</a:t>
            </a:r>
            <a:endParaRPr lang="en-US" altLang="zh-CN" sz="1400" dirty="0" smtClean="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两者的加工效果相差不多。</a:t>
            </a:r>
            <a:endParaRPr lang="zh-CN" altLang="en-US" sz="1400" dirty="0"/>
          </a:p>
        </p:txBody>
      </p:sp>
      <p:graphicFrame>
        <p:nvGraphicFramePr>
          <p:cNvPr id="15" name="图表 14"/>
          <p:cNvGraphicFramePr>
            <a:graphicFrameLocks/>
          </p:cNvGraphicFramePr>
          <p:nvPr>
            <p:extLst>
              <p:ext uri="{D42A27DB-BD31-4B8C-83A1-F6EECF244321}">
                <p14:modId xmlns:p14="http://schemas.microsoft.com/office/powerpoint/2010/main" val="1384990157"/>
              </p:ext>
            </p:extLst>
          </p:nvPr>
        </p:nvGraphicFramePr>
        <p:xfrm>
          <a:off x="914341" y="821267"/>
          <a:ext cx="5296009" cy="233041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6918911"/>
      </p:ext>
    </p:extLst>
  </p:cSld>
  <p:clrMapOvr>
    <a:masterClrMapping/>
  </p:clrMapOvr>
  <p:transition spd="slow" advTm="0">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928019" y="1387045"/>
            <a:ext cx="2709396" cy="523220"/>
          </a:xfrm>
          <a:prstGeom prst="rect">
            <a:avLst/>
          </a:prstGeom>
          <a:noFill/>
        </p:spPr>
        <p:txBody>
          <a:bodyPr wrap="none" rtlCol="0">
            <a:spAutoFit/>
          </a:bodyPr>
          <a:lstStyle/>
          <a:p>
            <a:r>
              <a:rPr lang="zh-CN" altLang="en-US" sz="2800" b="1" dirty="0">
                <a:latin typeface="方正兰亭细黑_GBK" pitchFamily="2" charset="-122"/>
                <a:ea typeface="方正兰亭细黑_GBK" pitchFamily="2" charset="-122"/>
              </a:rPr>
              <a:t>课题背景及内容</a:t>
            </a:r>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一</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7" name="TextBox 17"/>
          <p:cNvSpPr txBox="1"/>
          <p:nvPr/>
        </p:nvSpPr>
        <p:spPr>
          <a:xfrm>
            <a:off x="3005714" y="2386005"/>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行业大背景</a:t>
            </a:r>
            <a:endParaRPr lang="zh-CN" altLang="en-US" dirty="0">
              <a:latin typeface="方正兰亭细黑_GBK" pitchFamily="2" charset="-122"/>
              <a:ea typeface="方正兰亭细黑_GBK" pitchFamily="2" charset="-122"/>
            </a:endParaRPr>
          </a:p>
        </p:txBody>
      </p:sp>
      <p:sp>
        <p:nvSpPr>
          <p:cNvPr id="18" name="TextBox 18"/>
          <p:cNvSpPr txBox="1"/>
          <p:nvPr/>
        </p:nvSpPr>
        <p:spPr>
          <a:xfrm>
            <a:off x="3005714" y="2832598"/>
            <a:ext cx="249299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传统电火花加工的缺陷</a:t>
            </a:r>
            <a:endParaRPr lang="zh-CN" altLang="en-US" dirty="0">
              <a:latin typeface="方正兰亭细黑_GBK" pitchFamily="2" charset="-122"/>
              <a:ea typeface="方正兰亭细黑_GBK" pitchFamily="2" charset="-122"/>
            </a:endParaRPr>
          </a:p>
        </p:txBody>
      </p:sp>
      <p:sp>
        <p:nvSpPr>
          <p:cNvPr id="19" name="TextBox 19"/>
          <p:cNvSpPr txBox="1"/>
          <p:nvPr/>
        </p:nvSpPr>
        <p:spPr>
          <a:xfrm>
            <a:off x="4363652" y="2433250"/>
            <a:ext cx="1636987"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PRESENT SITUATION</a:t>
            </a:r>
            <a:endParaRPr lang="zh-CN" altLang="en-US" sz="1200" dirty="0">
              <a:solidFill>
                <a:srgbClr val="1A3F6C"/>
              </a:solidFill>
              <a:latin typeface="Kozuka Gothic Pro R" pitchFamily="34" charset="-128"/>
              <a:ea typeface="Kozuka Gothic Pro R" pitchFamily="34" charset="-128"/>
            </a:endParaRPr>
          </a:p>
        </p:txBody>
      </p:sp>
      <p:sp>
        <p:nvSpPr>
          <p:cNvPr id="20" name="TextBox 20"/>
          <p:cNvSpPr txBox="1"/>
          <p:nvPr/>
        </p:nvSpPr>
        <p:spPr>
          <a:xfrm>
            <a:off x="5378112" y="2881018"/>
            <a:ext cx="736099"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DEFECT</a:t>
            </a:r>
            <a:endParaRPr lang="zh-CN" altLang="en-US" sz="1200" dirty="0">
              <a:solidFill>
                <a:srgbClr val="1A3F6C"/>
              </a:solidFill>
              <a:latin typeface="Kozuka Gothic Pro R" pitchFamily="34" charset="-128"/>
              <a:ea typeface="Kozuka Gothic Pro R" pitchFamily="34" charset="-128"/>
            </a:endParaRPr>
          </a:p>
        </p:txBody>
      </p:sp>
      <p:sp>
        <p:nvSpPr>
          <p:cNvPr id="21" name="椭圆 20"/>
          <p:cNvSpPr/>
          <p:nvPr/>
        </p:nvSpPr>
        <p:spPr>
          <a:xfrm>
            <a:off x="2711827" y="241350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711827" y="28508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8"/>
          <p:cNvSpPr txBox="1"/>
          <p:nvPr/>
        </p:nvSpPr>
        <p:spPr>
          <a:xfrm>
            <a:off x="3005714" y="3334876"/>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研究现状</a:t>
            </a:r>
            <a:endParaRPr lang="zh-CN" altLang="en-US" dirty="0">
              <a:latin typeface="方正兰亭细黑_GBK" pitchFamily="2" charset="-122"/>
              <a:ea typeface="方正兰亭细黑_GBK" pitchFamily="2" charset="-122"/>
            </a:endParaRPr>
          </a:p>
        </p:txBody>
      </p:sp>
      <p:sp>
        <p:nvSpPr>
          <p:cNvPr id="24" name="TextBox 20"/>
          <p:cNvSpPr txBox="1"/>
          <p:nvPr/>
        </p:nvSpPr>
        <p:spPr>
          <a:xfrm>
            <a:off x="4366617" y="3383296"/>
            <a:ext cx="1728358"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REALATED RESEARCH</a:t>
            </a:r>
            <a:endParaRPr lang="zh-CN" altLang="en-US" sz="1200" dirty="0">
              <a:solidFill>
                <a:srgbClr val="1A3F6C"/>
              </a:solidFill>
              <a:latin typeface="Kozuka Gothic Pro R" pitchFamily="34" charset="-128"/>
              <a:ea typeface="Kozuka Gothic Pro R" pitchFamily="34" charset="-128"/>
            </a:endParaRPr>
          </a:p>
        </p:txBody>
      </p:sp>
      <p:sp>
        <p:nvSpPr>
          <p:cNvPr id="25" name="椭圆 24"/>
          <p:cNvSpPr/>
          <p:nvPr/>
        </p:nvSpPr>
        <p:spPr>
          <a:xfrm>
            <a:off x="2711827" y="335314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357743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放电极损耗对比</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901483"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ELECTRODE WEAR</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2" name="图片 11" descr="7"/>
          <p:cNvPicPr/>
          <p:nvPr/>
        </p:nvPicPr>
        <p:blipFill>
          <a:blip r:embed="rId3" cstate="print">
            <a:extLst>
              <a:ext uri="{28A0092B-C50C-407E-A947-70E740481C1C}">
                <a14:useLocalDpi xmlns:a14="http://schemas.microsoft.com/office/drawing/2010/main" val="0"/>
              </a:ext>
            </a:extLst>
          </a:blip>
          <a:srcRect l="14145" t="28131" r="15109" b="33507"/>
          <a:stretch>
            <a:fillRect/>
          </a:stretch>
        </p:blipFill>
        <p:spPr bwMode="auto">
          <a:xfrm>
            <a:off x="894397" y="927348"/>
            <a:ext cx="1851025" cy="1289050"/>
          </a:xfrm>
          <a:prstGeom prst="rect">
            <a:avLst/>
          </a:prstGeom>
          <a:noFill/>
          <a:ln>
            <a:noFill/>
          </a:ln>
        </p:spPr>
      </p:pic>
      <p:pic>
        <p:nvPicPr>
          <p:cNvPr id="13" name="图片 12" descr="7"/>
          <p:cNvPicPr/>
          <p:nvPr/>
        </p:nvPicPr>
        <p:blipFill>
          <a:blip r:embed="rId4" cstate="print">
            <a:extLst>
              <a:ext uri="{28A0092B-C50C-407E-A947-70E740481C1C}">
                <a14:useLocalDpi xmlns:a14="http://schemas.microsoft.com/office/drawing/2010/main" val="0"/>
              </a:ext>
            </a:extLst>
          </a:blip>
          <a:srcRect l="13208" t="28246" r="12823" b="34300"/>
          <a:stretch>
            <a:fillRect/>
          </a:stretch>
        </p:blipFill>
        <p:spPr bwMode="auto">
          <a:xfrm>
            <a:off x="2979420" y="927348"/>
            <a:ext cx="1986280" cy="1289050"/>
          </a:xfrm>
          <a:prstGeom prst="rect">
            <a:avLst/>
          </a:prstGeom>
          <a:noFill/>
          <a:ln>
            <a:noFill/>
          </a:ln>
        </p:spPr>
      </p:pic>
      <p:pic>
        <p:nvPicPr>
          <p:cNvPr id="14" name="图片 13" descr="8"/>
          <p:cNvPicPr/>
          <p:nvPr/>
        </p:nvPicPr>
        <p:blipFill>
          <a:blip r:embed="rId5" cstate="print">
            <a:extLst>
              <a:ext uri="{28A0092B-C50C-407E-A947-70E740481C1C}">
                <a14:useLocalDpi xmlns:a14="http://schemas.microsoft.com/office/drawing/2010/main" val="0"/>
              </a:ext>
            </a:extLst>
          </a:blip>
          <a:srcRect l="12480" t="28055" r="12767" b="34177"/>
          <a:stretch>
            <a:fillRect/>
          </a:stretch>
        </p:blipFill>
        <p:spPr bwMode="auto">
          <a:xfrm>
            <a:off x="788831" y="2674461"/>
            <a:ext cx="1956435" cy="1289050"/>
          </a:xfrm>
          <a:prstGeom prst="rect">
            <a:avLst/>
          </a:prstGeom>
          <a:noFill/>
          <a:ln>
            <a:noFill/>
          </a:ln>
        </p:spPr>
      </p:pic>
      <p:pic>
        <p:nvPicPr>
          <p:cNvPr id="15" name="图片 14" descr="8"/>
          <p:cNvPicPr/>
          <p:nvPr/>
        </p:nvPicPr>
        <p:blipFill>
          <a:blip r:embed="rId6" cstate="print">
            <a:extLst>
              <a:ext uri="{28A0092B-C50C-407E-A947-70E740481C1C}">
                <a14:useLocalDpi xmlns:a14="http://schemas.microsoft.com/office/drawing/2010/main" val="0"/>
              </a:ext>
            </a:extLst>
          </a:blip>
          <a:srcRect l="12555" t="27986" r="12823" b="34088"/>
          <a:stretch>
            <a:fillRect/>
          </a:stretch>
        </p:blipFill>
        <p:spPr bwMode="auto">
          <a:xfrm>
            <a:off x="2994660" y="2674461"/>
            <a:ext cx="1971040" cy="1289050"/>
          </a:xfrm>
          <a:prstGeom prst="rect">
            <a:avLst/>
          </a:prstGeom>
          <a:noFill/>
          <a:ln>
            <a:noFill/>
          </a:ln>
        </p:spPr>
      </p:pic>
      <p:sp>
        <p:nvSpPr>
          <p:cNvPr id="2" name="矩形 1"/>
          <p:cNvSpPr/>
          <p:nvPr/>
        </p:nvSpPr>
        <p:spPr>
          <a:xfrm>
            <a:off x="972965" y="2216398"/>
            <a:ext cx="18004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加工前（金属针头）</a:t>
            </a:r>
            <a:endParaRPr lang="zh-CN" altLang="en-US" sz="1400" dirty="0"/>
          </a:p>
        </p:txBody>
      </p:sp>
      <p:sp>
        <p:nvSpPr>
          <p:cNvPr id="16" name="矩形 15"/>
          <p:cNvSpPr/>
          <p:nvPr/>
        </p:nvSpPr>
        <p:spPr>
          <a:xfrm>
            <a:off x="3072313" y="2222308"/>
            <a:ext cx="1800493"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加工</a:t>
            </a:r>
            <a:r>
              <a:rPr lang="zh-CN" altLang="en-US" sz="1400" dirty="0" smtClean="0">
                <a:latin typeface="Times New Roman" panose="02020603050405020304" pitchFamily="18" charset="0"/>
                <a:cs typeface="Times New Roman" panose="02020603050405020304" pitchFamily="18" charset="0"/>
              </a:rPr>
              <a:t>后</a:t>
            </a:r>
            <a:r>
              <a:rPr lang="zh-CN" altLang="zh-CN" sz="1400" dirty="0" smtClean="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金属针头）</a:t>
            </a:r>
            <a:endParaRPr lang="zh-CN" altLang="en-US" sz="1400" dirty="0"/>
          </a:p>
        </p:txBody>
      </p:sp>
      <p:sp>
        <p:nvSpPr>
          <p:cNvPr id="17" name="矩形 16"/>
          <p:cNvSpPr/>
          <p:nvPr/>
        </p:nvSpPr>
        <p:spPr>
          <a:xfrm>
            <a:off x="968500" y="3963511"/>
            <a:ext cx="18004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加工前</a:t>
            </a:r>
            <a:r>
              <a:rPr lang="zh-CN" altLang="zh-CN" sz="1400" dirty="0" smtClean="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电镀</a:t>
            </a:r>
            <a:r>
              <a:rPr lang="zh-CN" altLang="zh-CN" sz="1400" dirty="0" smtClean="0">
                <a:latin typeface="Times New Roman" panose="02020603050405020304" pitchFamily="18" charset="0"/>
                <a:cs typeface="Times New Roman" panose="02020603050405020304" pitchFamily="18" charset="0"/>
              </a:rPr>
              <a:t>针头</a:t>
            </a:r>
            <a:r>
              <a:rPr lang="zh-CN" altLang="zh-CN" sz="1400" dirty="0">
                <a:latin typeface="Times New Roman" panose="02020603050405020304" pitchFamily="18" charset="0"/>
                <a:cs typeface="Times New Roman" panose="02020603050405020304" pitchFamily="18" charset="0"/>
              </a:rPr>
              <a:t>）</a:t>
            </a:r>
            <a:endParaRPr lang="zh-CN" altLang="en-US" sz="1400" dirty="0"/>
          </a:p>
        </p:txBody>
      </p:sp>
      <p:sp>
        <p:nvSpPr>
          <p:cNvPr id="18" name="矩形 17"/>
          <p:cNvSpPr/>
          <p:nvPr/>
        </p:nvSpPr>
        <p:spPr>
          <a:xfrm>
            <a:off x="3067848" y="3969421"/>
            <a:ext cx="1800493"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加工</a:t>
            </a:r>
            <a:r>
              <a:rPr lang="zh-CN" altLang="en-US" sz="1400" dirty="0" smtClean="0">
                <a:latin typeface="Times New Roman" panose="02020603050405020304" pitchFamily="18" charset="0"/>
                <a:cs typeface="Times New Roman" panose="02020603050405020304" pitchFamily="18" charset="0"/>
              </a:rPr>
              <a:t>后</a:t>
            </a:r>
            <a:r>
              <a:rPr lang="zh-CN"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电镀</a:t>
            </a:r>
            <a:r>
              <a:rPr lang="zh-CN" altLang="zh-CN" sz="1400" dirty="0" smtClean="0">
                <a:latin typeface="Times New Roman" panose="02020603050405020304" pitchFamily="18" charset="0"/>
                <a:cs typeface="Times New Roman" panose="02020603050405020304" pitchFamily="18" charset="0"/>
              </a:rPr>
              <a:t>针头</a:t>
            </a:r>
            <a:r>
              <a:rPr lang="zh-CN" altLang="zh-CN" sz="1400" dirty="0">
                <a:latin typeface="Times New Roman" panose="02020603050405020304" pitchFamily="18" charset="0"/>
                <a:cs typeface="Times New Roman" panose="02020603050405020304" pitchFamily="18" charset="0"/>
              </a:rPr>
              <a:t>）</a:t>
            </a:r>
            <a:endParaRPr lang="zh-CN" altLang="en-US" sz="1400" dirty="0"/>
          </a:p>
        </p:txBody>
      </p:sp>
      <p:sp>
        <p:nvSpPr>
          <p:cNvPr id="19" name="矩形 18"/>
          <p:cNvSpPr/>
          <p:nvPr/>
        </p:nvSpPr>
        <p:spPr>
          <a:xfrm>
            <a:off x="5090410" y="2986397"/>
            <a:ext cx="1757212" cy="523220"/>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电镀针头：</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镀有</a:t>
            </a:r>
            <a:r>
              <a:rPr lang="en-US" altLang="zh-CN" sz="1400" dirty="0" smtClean="0">
                <a:latin typeface="Times New Roman" panose="02020603050405020304" pitchFamily="18" charset="0"/>
                <a:cs typeface="Times New Roman" panose="02020603050405020304" pitchFamily="18" charset="0"/>
              </a:rPr>
              <a:t>20μm</a:t>
            </a:r>
            <a:r>
              <a:rPr lang="zh-CN" altLang="en-US" sz="1400" dirty="0" smtClean="0">
                <a:latin typeface="Times New Roman" panose="02020603050405020304" pitchFamily="18" charset="0"/>
                <a:cs typeface="Times New Roman" panose="02020603050405020304" pitchFamily="18" charset="0"/>
              </a:rPr>
              <a:t>的</a:t>
            </a:r>
            <a:r>
              <a:rPr lang="en-US" altLang="zh-CN" sz="1400" dirty="0" err="1" smtClean="0">
                <a:latin typeface="Times New Roman" panose="02020603050405020304" pitchFamily="18" charset="0"/>
                <a:cs typeface="Times New Roman" panose="02020603050405020304" pitchFamily="18" charset="0"/>
              </a:rPr>
              <a:t>parylene</a:t>
            </a:r>
            <a:endParaRPr lang="zh-CN" altLang="en-US" sz="1400" dirty="0"/>
          </a:p>
        </p:txBody>
      </p:sp>
      <p:sp>
        <p:nvSpPr>
          <p:cNvPr id="20" name="矩形 19"/>
          <p:cNvSpPr/>
          <p:nvPr/>
        </p:nvSpPr>
        <p:spPr>
          <a:xfrm>
            <a:off x="788831" y="4340614"/>
            <a:ext cx="3954929" cy="523220"/>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点胶针头</a:t>
            </a:r>
            <a:r>
              <a:rPr lang="zh-CN" altLang="en-US" sz="1400" dirty="0" smtClean="0">
                <a:latin typeface="Times New Roman" panose="02020603050405020304" pitchFamily="18" charset="0"/>
                <a:cs typeface="Times New Roman" panose="02020603050405020304" pitchFamily="18" charset="0"/>
              </a:rPr>
              <a:t>电极：</a:t>
            </a:r>
            <a:r>
              <a:rPr lang="zh-CN" altLang="en-US" sz="1400" dirty="0" smtClean="0"/>
              <a:t>放电后表面不平整，有放电痕迹</a:t>
            </a:r>
            <a:endParaRPr lang="en-US" altLang="zh-CN" sz="1400" dirty="0" smtClean="0"/>
          </a:p>
          <a:p>
            <a:r>
              <a:rPr lang="zh-CN" altLang="en-US" sz="1400" dirty="0" smtClean="0">
                <a:latin typeface="Times New Roman" panose="02020603050405020304" pitchFamily="18" charset="0"/>
                <a:cs typeface="Times New Roman" panose="02020603050405020304" pitchFamily="18" charset="0"/>
              </a:rPr>
              <a:t>液态金属电极：前后无变化</a:t>
            </a:r>
            <a:endParaRPr lang="en-US" altLang="zh-CN" sz="1400" dirty="0" smtClean="0">
              <a:latin typeface="Times New Roman" panose="02020603050405020304" pitchFamily="18" charset="0"/>
              <a:cs typeface="Times New Roman" panose="02020603050405020304" pitchFamily="18" charset="0"/>
            </a:endParaRPr>
          </a:p>
        </p:txBody>
      </p:sp>
      <p:sp>
        <p:nvSpPr>
          <p:cNvPr id="21" name="矩形 20"/>
          <p:cNvSpPr/>
          <p:nvPr/>
        </p:nvSpPr>
        <p:spPr>
          <a:xfrm>
            <a:off x="5090410" y="1270724"/>
            <a:ext cx="1620957" cy="523220"/>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金属</a:t>
            </a:r>
            <a:r>
              <a:rPr lang="zh-CN" altLang="en-US" sz="1400" dirty="0" smtClean="0">
                <a:latin typeface="Times New Roman" panose="02020603050405020304" pitchFamily="18" charset="0"/>
                <a:cs typeface="Times New Roman" panose="02020603050405020304" pitchFamily="18" charset="0"/>
              </a:rPr>
              <a:t>针头：</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同尺寸的点胶针头</a:t>
            </a:r>
            <a:endParaRPr lang="zh-CN" altLang="en-US" sz="1400" dirty="0"/>
          </a:p>
        </p:txBody>
      </p:sp>
    </p:spTree>
    <p:extLst>
      <p:ext uri="{BB962C8B-B14F-4D97-AF65-F5344CB8AC3E}">
        <p14:creationId xmlns:p14="http://schemas.microsoft.com/office/powerpoint/2010/main" val="1954444960"/>
      </p:ext>
    </p:extLst>
  </p:cSld>
  <p:clrMapOvr>
    <a:masterClrMapping/>
  </p:clrMapOvr>
  <p:transition spd="slow" advTm="0">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加工效果展示</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470528" y="242193"/>
            <a:ext cx="104067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RESULTS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41961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6389" name="Picture 5" descr="H带标尺"/>
          <p:cNvPicPr>
            <a:picLocks noChangeAspect="1" noChangeArrowheads="1"/>
          </p:cNvPicPr>
          <p:nvPr/>
        </p:nvPicPr>
        <p:blipFill>
          <a:blip r:embed="rId3" cstate="print">
            <a:extLst>
              <a:ext uri="{28A0092B-C50C-407E-A947-70E740481C1C}">
                <a14:useLocalDpi xmlns:a14="http://schemas.microsoft.com/office/drawing/2010/main" val="0"/>
              </a:ext>
            </a:extLst>
          </a:blip>
          <a:srcRect l="14328" r="20158" b="6270"/>
          <a:stretch>
            <a:fillRect/>
          </a:stretch>
        </p:blipFill>
        <p:spPr bwMode="auto">
          <a:xfrm>
            <a:off x="1060361" y="2475412"/>
            <a:ext cx="2209799"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正方形，带标尺"/>
          <p:cNvPicPr>
            <a:picLocks noChangeAspect="1" noChangeArrowheads="1"/>
          </p:cNvPicPr>
          <p:nvPr/>
        </p:nvPicPr>
        <p:blipFill>
          <a:blip r:embed="rId4" cstate="print">
            <a:extLst>
              <a:ext uri="{28A0092B-C50C-407E-A947-70E740481C1C}">
                <a14:useLocalDpi xmlns:a14="http://schemas.microsoft.com/office/drawing/2010/main" val="0"/>
              </a:ext>
            </a:extLst>
          </a:blip>
          <a:srcRect r="24178"/>
          <a:stretch>
            <a:fillRect/>
          </a:stretch>
        </p:blipFill>
        <p:spPr bwMode="auto">
          <a:xfrm>
            <a:off x="3950109" y="2475412"/>
            <a:ext cx="2417762"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2165260" y="824188"/>
            <a:ext cx="3276600" cy="1524000"/>
          </a:xfrm>
          <a:prstGeom prst="rect">
            <a:avLst/>
          </a:prstGeom>
        </p:spPr>
      </p:pic>
    </p:spTree>
    <p:extLst>
      <p:ext uri="{BB962C8B-B14F-4D97-AF65-F5344CB8AC3E}">
        <p14:creationId xmlns:p14="http://schemas.microsoft.com/office/powerpoint/2010/main" val="3547682050"/>
      </p:ext>
    </p:extLst>
  </p:cSld>
  <p:clrMapOvr>
    <a:masterClrMapping/>
  </p:clrMapOvr>
  <p:transition spd="slow" advTm="0">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5361" name="Picture 1" descr="圆柱，带标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82" y="2781300"/>
            <a:ext cx="2154238"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3282216" y="2788466"/>
            <a:ext cx="2742565" cy="2057400"/>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617041869"/>
              </p:ext>
            </p:extLst>
          </p:nvPr>
        </p:nvGraphicFramePr>
        <p:xfrm>
          <a:off x="1009363" y="934766"/>
          <a:ext cx="1666875" cy="1543050"/>
        </p:xfrm>
        <a:graphic>
          <a:graphicData uri="http://schemas.openxmlformats.org/presentationml/2006/ole">
            <mc:AlternateContent xmlns:mc="http://schemas.openxmlformats.org/markup-compatibility/2006">
              <mc:Choice xmlns:v="urn:schemas-microsoft-com:vml" Requires="v">
                <p:oleObj spid="_x0000_s17466" name="Visio" r:id="rId6" imgW="1667007" imgH="1543050" progId="Visio.Drawing.15">
                  <p:embed/>
                </p:oleObj>
              </mc:Choice>
              <mc:Fallback>
                <p:oleObj name="Visio" r:id="rId6" imgW="1667007" imgH="1543050"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63" y="934766"/>
                        <a:ext cx="1666875" cy="154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29615555"/>
              </p:ext>
            </p:extLst>
          </p:nvPr>
        </p:nvGraphicFramePr>
        <p:xfrm>
          <a:off x="3426150" y="591866"/>
          <a:ext cx="2752725" cy="2228850"/>
        </p:xfrm>
        <a:graphic>
          <a:graphicData uri="http://schemas.openxmlformats.org/presentationml/2006/ole">
            <mc:AlternateContent xmlns:mc="http://schemas.openxmlformats.org/markup-compatibility/2006">
              <mc:Choice xmlns:v="urn:schemas-microsoft-com:vml" Requires="v">
                <p:oleObj spid="_x0000_s17467" name="Visio" r:id="rId8" imgW="2752785" imgH="2228978" progId="Visio.Drawing.15">
                  <p:embed/>
                </p:oleObj>
              </mc:Choice>
              <mc:Fallback>
                <p:oleObj name="Visio" r:id="rId8" imgW="2752785" imgH="2228978"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6150" y="591866"/>
                        <a:ext cx="2752725"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加工效果展示</a:t>
            </a:r>
            <a:endParaRPr lang="zh-CN" altLang="en-US" sz="2000" spc="300" dirty="0">
              <a:latin typeface="方正兰亭细黑_GBK" pitchFamily="2" charset="-122"/>
              <a:ea typeface="方正兰亭细黑_GBK" pitchFamily="2" charset="-122"/>
            </a:endParaRPr>
          </a:p>
        </p:txBody>
      </p:sp>
      <p:sp>
        <p:nvSpPr>
          <p:cNvPr id="13" name="TextBox 35"/>
          <p:cNvSpPr txBox="1"/>
          <p:nvPr/>
        </p:nvSpPr>
        <p:spPr>
          <a:xfrm>
            <a:off x="2470528" y="242193"/>
            <a:ext cx="104067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RESULTS</a:t>
            </a:r>
            <a:endParaRPr lang="zh-CN" altLang="en-US" sz="1600" dirty="0">
              <a:solidFill>
                <a:srgbClr val="1A3F6C"/>
              </a:solidFill>
              <a:latin typeface="Kozuka Gothic Pro R" pitchFamily="34" charset="-128"/>
              <a:ea typeface="Kozuka Gothic Pro R" pitchFamily="34" charset="-128"/>
            </a:endParaRPr>
          </a:p>
        </p:txBody>
      </p:sp>
      <p:cxnSp>
        <p:nvCxnSpPr>
          <p:cNvPr id="14" name="直接连接符 13"/>
          <p:cNvCxnSpPr/>
          <p:nvPr/>
        </p:nvCxnSpPr>
        <p:spPr>
          <a:xfrm>
            <a:off x="241961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71570"/>
      </p:ext>
    </p:extLst>
  </p:cSld>
  <p:clrMapOvr>
    <a:masterClrMapping/>
  </p:clrMapOvr>
  <p:transition spd="slow" advTm="0">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五</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3445965" y="1795069"/>
            <a:ext cx="1988045"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结论与展望</a:t>
            </a:r>
            <a:endParaRPr lang="zh-CN" altLang="en-US" sz="2800" b="1" dirty="0">
              <a:latin typeface="方正兰亭细黑_GBK" pitchFamily="2" charset="-122"/>
              <a:ea typeface="方正兰亭细黑_GBK" pitchFamily="2" charset="-122"/>
            </a:endParaRPr>
          </a:p>
        </p:txBody>
      </p:sp>
      <p:sp>
        <p:nvSpPr>
          <p:cNvPr id="27" name="TextBox 11"/>
          <p:cNvSpPr txBox="1"/>
          <p:nvPr/>
        </p:nvSpPr>
        <p:spPr>
          <a:xfrm>
            <a:off x="3101160" y="2671177"/>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实验总结</a:t>
            </a:r>
            <a:endParaRPr lang="zh-CN" altLang="en-US" dirty="0">
              <a:latin typeface="方正兰亭细黑_GBK" pitchFamily="2" charset="-122"/>
              <a:ea typeface="方正兰亭细黑_GBK" pitchFamily="2" charset="-122"/>
            </a:endParaRPr>
          </a:p>
        </p:txBody>
      </p:sp>
      <p:sp>
        <p:nvSpPr>
          <p:cNvPr id="28" name="TextBox 13"/>
          <p:cNvSpPr txBox="1"/>
          <p:nvPr/>
        </p:nvSpPr>
        <p:spPr>
          <a:xfrm>
            <a:off x="3101160" y="3117770"/>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不足与展望</a:t>
            </a:r>
            <a:endParaRPr lang="zh-CN" altLang="en-US" dirty="0">
              <a:latin typeface="方正兰亭细黑_GBK" pitchFamily="2" charset="-122"/>
              <a:ea typeface="方正兰亭细黑_GBK" pitchFamily="2" charset="-122"/>
            </a:endParaRPr>
          </a:p>
        </p:txBody>
      </p:sp>
      <p:sp>
        <p:nvSpPr>
          <p:cNvPr id="32" name="TextBox 18"/>
          <p:cNvSpPr txBox="1"/>
          <p:nvPr/>
        </p:nvSpPr>
        <p:spPr>
          <a:xfrm>
            <a:off x="4859044" y="2718422"/>
            <a:ext cx="90762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SOLUTION</a:t>
            </a:r>
            <a:endParaRPr lang="zh-CN" altLang="en-US" sz="1200" dirty="0">
              <a:solidFill>
                <a:srgbClr val="1A3F6C"/>
              </a:solidFill>
              <a:latin typeface="Kozuka Gothic Pro R" pitchFamily="34" charset="-128"/>
              <a:ea typeface="Kozuka Gothic Pro R" pitchFamily="34" charset="-128"/>
            </a:endParaRPr>
          </a:p>
        </p:txBody>
      </p:sp>
      <p:sp>
        <p:nvSpPr>
          <p:cNvPr id="33" name="TextBox 19"/>
          <p:cNvSpPr txBox="1"/>
          <p:nvPr/>
        </p:nvSpPr>
        <p:spPr>
          <a:xfrm>
            <a:off x="4896037" y="3166190"/>
            <a:ext cx="134524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PROPROSPECTS</a:t>
            </a:r>
            <a:endParaRPr lang="zh-CN" altLang="en-US" sz="1200" dirty="0">
              <a:solidFill>
                <a:srgbClr val="1A3F6C"/>
              </a:solidFill>
              <a:latin typeface="Kozuka Gothic Pro R" pitchFamily="34" charset="-128"/>
              <a:ea typeface="Kozuka Gothic Pro R" pitchFamily="34" charset="-128"/>
            </a:endParaRPr>
          </a:p>
        </p:txBody>
      </p:sp>
      <p:sp>
        <p:nvSpPr>
          <p:cNvPr id="40" name="椭圆 39"/>
          <p:cNvSpPr/>
          <p:nvPr/>
        </p:nvSpPr>
        <p:spPr>
          <a:xfrm>
            <a:off x="2807273" y="269867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807273" y="313603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13045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8323990" y="6382589"/>
            <a:ext cx="877163" cy="369332"/>
          </a:xfrm>
          <a:prstGeom prst="rect">
            <a:avLst/>
          </a:prstGeom>
          <a:noFill/>
        </p:spPr>
        <p:txBody>
          <a:bodyPr wrap="none" rtlCol="0">
            <a:spAutoFit/>
          </a:bodyPr>
          <a:lstStyle/>
          <a:p>
            <a:r>
              <a:rPr lang="zh-CN" altLang="en-US" dirty="0"/>
              <a:t>延时符</a:t>
            </a:r>
          </a:p>
        </p:txBody>
      </p:sp>
      <p:cxnSp>
        <p:nvCxnSpPr>
          <p:cNvPr id="39" name="直接连接符 38"/>
          <p:cNvCxnSpPr/>
          <p:nvPr/>
        </p:nvCxnSpPr>
        <p:spPr>
          <a:xfrm flipV="1">
            <a:off x="875852" y="2741531"/>
            <a:ext cx="1348932" cy="93955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34043" y="3676324"/>
            <a:ext cx="1117449" cy="54120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224784" y="2741531"/>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040855" y="1955364"/>
            <a:ext cx="1816825" cy="142494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32730" y="3235363"/>
            <a:ext cx="681687" cy="681687"/>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1617926" y="4218412"/>
              <a:ext cx="730851" cy="634796"/>
            </a:xfrm>
            <a:prstGeom prst="rect">
              <a:avLst/>
            </a:prstGeom>
            <a:noFill/>
            <a:ln>
              <a:noFill/>
            </a:ln>
          </p:spPr>
          <p:txBody>
            <a:bodyPr wrap="square" rtlCol="0">
              <a:spAutoFit/>
            </a:bodyPr>
            <a:lstStyle/>
            <a:p>
              <a:pPr algn="ctr"/>
              <a:r>
                <a:rPr lang="zh-CN" altLang="en-US" sz="1400" dirty="0" smtClean="0">
                  <a:latin typeface="微软雅黑" pitchFamily="34" charset="-122"/>
                  <a:ea typeface="微软雅黑" pitchFamily="34" charset="-122"/>
                </a:rPr>
                <a:t>总结</a:t>
              </a:r>
              <a:endParaRPr lang="en-US" altLang="zh-CN" sz="1400" dirty="0">
                <a:latin typeface="微软雅黑" pitchFamily="34" charset="-122"/>
                <a:ea typeface="微软雅黑" pitchFamily="34" charset="-122"/>
              </a:endParaRPr>
            </a:p>
            <a:p>
              <a:pPr algn="ctr"/>
              <a:r>
                <a:rPr lang="zh-CN" altLang="en-US" sz="1400" dirty="0">
                  <a:latin typeface="微软雅黑" pitchFamily="34" charset="-122"/>
                  <a:ea typeface="微软雅黑" pitchFamily="34" charset="-122"/>
                </a:rPr>
                <a:t>一</a:t>
              </a:r>
            </a:p>
          </p:txBody>
        </p:sp>
      </p:grpSp>
      <p:grpSp>
        <p:nvGrpSpPr>
          <p:cNvPr id="48" name="组合 47"/>
          <p:cNvGrpSpPr/>
          <p:nvPr/>
        </p:nvGrpSpPr>
        <p:grpSpPr>
          <a:xfrm>
            <a:off x="1890216" y="2286140"/>
            <a:ext cx="828503" cy="828503"/>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2912824" y="3315940"/>
              <a:ext cx="730203" cy="717611"/>
            </a:xfrm>
            <a:prstGeom prst="rect">
              <a:avLst/>
            </a:prstGeom>
            <a:noFill/>
            <a:ln>
              <a:noFill/>
            </a:ln>
          </p:spPr>
          <p:txBody>
            <a:bodyPr wrap="none" rtlCol="0">
              <a:spAutoFit/>
            </a:bodyPr>
            <a:lstStyle/>
            <a:p>
              <a:pPr algn="ctr"/>
              <a:r>
                <a:rPr lang="zh-CN" altLang="en-US" sz="1600" dirty="0" smtClean="0">
                  <a:latin typeface="微软雅黑" pitchFamily="34" charset="-122"/>
                  <a:ea typeface="微软雅黑" pitchFamily="34" charset="-122"/>
                </a:rPr>
                <a:t>总结</a:t>
              </a:r>
              <a:endParaRPr lang="en-US" altLang="zh-CN" sz="1600" dirty="0">
                <a:latin typeface="微软雅黑" pitchFamily="34" charset="-122"/>
                <a:ea typeface="微软雅黑" pitchFamily="34" charset="-122"/>
              </a:endParaRPr>
            </a:p>
            <a:p>
              <a:pPr algn="ctr"/>
              <a:r>
                <a:rPr lang="zh-CN" altLang="en-US" sz="1600" dirty="0">
                  <a:latin typeface="微软雅黑" pitchFamily="34" charset="-122"/>
                  <a:ea typeface="微软雅黑" pitchFamily="34" charset="-122"/>
                </a:rPr>
                <a:t>二</a:t>
              </a:r>
            </a:p>
          </p:txBody>
        </p:sp>
      </p:grpSp>
      <p:grpSp>
        <p:nvGrpSpPr>
          <p:cNvPr id="53" name="组合 52"/>
          <p:cNvGrpSpPr/>
          <p:nvPr/>
        </p:nvGrpSpPr>
        <p:grpSpPr>
          <a:xfrm>
            <a:off x="3678699" y="2764445"/>
            <a:ext cx="1009969" cy="1009969"/>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54"/>
            <p:cNvSpPr txBox="1"/>
            <p:nvPr/>
          </p:nvSpPr>
          <p:spPr>
            <a:xfrm>
              <a:off x="4669095" y="3825704"/>
              <a:ext cx="900466" cy="913706"/>
            </a:xfrm>
            <a:prstGeom prst="rect">
              <a:avLst/>
            </a:prstGeom>
            <a:noFill/>
            <a:ln>
              <a:noFill/>
            </a:ln>
          </p:spPr>
          <p:txBody>
            <a:bodyPr wrap="none" rtlCol="0">
              <a:spAutoFit/>
            </a:bodyPr>
            <a:lstStyle/>
            <a:p>
              <a:pPr algn="ctr"/>
              <a:r>
                <a:rPr lang="zh-CN" altLang="en-US" sz="2000" dirty="0" smtClean="0">
                  <a:latin typeface="微软雅黑" pitchFamily="34" charset="-122"/>
                  <a:ea typeface="微软雅黑" pitchFamily="34" charset="-122"/>
                </a:rPr>
                <a:t>总结</a:t>
              </a:r>
              <a:endParaRPr lang="en-US" altLang="zh-CN" sz="2000" dirty="0">
                <a:latin typeface="微软雅黑" pitchFamily="34" charset="-122"/>
                <a:ea typeface="微软雅黑" pitchFamily="34" charset="-122"/>
              </a:endParaRPr>
            </a:p>
            <a:p>
              <a:pPr algn="ctr"/>
              <a:r>
                <a:rPr lang="zh-CN" altLang="en-US" sz="2000" dirty="0">
                  <a:latin typeface="微软雅黑" pitchFamily="34" charset="-122"/>
                  <a:ea typeface="微软雅黑" pitchFamily="34" charset="-122"/>
                </a:rPr>
                <a:t>三</a:t>
              </a:r>
            </a:p>
          </p:txBody>
        </p:sp>
      </p:grpSp>
      <p:grpSp>
        <p:nvGrpSpPr>
          <p:cNvPr id="58" name="组合 57"/>
          <p:cNvGrpSpPr/>
          <p:nvPr/>
        </p:nvGrpSpPr>
        <p:grpSpPr>
          <a:xfrm>
            <a:off x="5426516" y="1167581"/>
            <a:ext cx="1185624" cy="1185624"/>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59"/>
            <p:cNvSpPr txBox="1"/>
            <p:nvPr/>
          </p:nvSpPr>
          <p:spPr>
            <a:xfrm>
              <a:off x="6351399" y="2299776"/>
              <a:ext cx="1139645" cy="1183478"/>
            </a:xfrm>
            <a:prstGeom prst="rect">
              <a:avLst/>
            </a:prstGeom>
            <a:noFill/>
            <a:ln>
              <a:noFill/>
            </a:ln>
          </p:spPr>
          <p:txBody>
            <a:bodyPr wrap="none" rtlCol="0">
              <a:spAutoFit/>
            </a:bodyPr>
            <a:lstStyle/>
            <a:p>
              <a:pPr algn="ctr"/>
              <a:r>
                <a:rPr lang="zh-CN" altLang="en-US" sz="2400" dirty="0" smtClean="0">
                  <a:latin typeface="微软雅黑" pitchFamily="34" charset="-122"/>
                  <a:ea typeface="微软雅黑" pitchFamily="34" charset="-122"/>
                </a:rPr>
                <a:t>总结</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四</a:t>
              </a:r>
            </a:p>
          </p:txBody>
        </p:sp>
      </p:grpSp>
      <p:sp>
        <p:nvSpPr>
          <p:cNvPr id="63" name="TextBox 62"/>
          <p:cNvSpPr txBox="1"/>
          <p:nvPr/>
        </p:nvSpPr>
        <p:spPr>
          <a:xfrm>
            <a:off x="1528203" y="1241955"/>
            <a:ext cx="1995075"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在三轴龙门架基础上搭建了实验</a:t>
            </a:r>
            <a:r>
              <a:rPr lang="zh-CN" altLang="en-US" sz="1400" dirty="0" smtClean="0">
                <a:latin typeface="微软雅黑" panose="020B0503020204020204" pitchFamily="34" charset="-122"/>
                <a:ea typeface="微软雅黑" panose="020B0503020204020204" pitchFamily="34" charset="-122"/>
              </a:rPr>
              <a:t>平台，包括伺服系统、电源系统、放电检测装置、供液系统等</a:t>
            </a:r>
            <a:endParaRPr lang="zh-CN" altLang="en-US" sz="1400" dirty="0">
              <a:latin typeface="微软雅黑" panose="020B0503020204020204" pitchFamily="34" charset="-122"/>
              <a:ea typeface="微软雅黑" panose="020B0503020204020204" pitchFamily="34" charset="-122"/>
            </a:endParaRPr>
          </a:p>
        </p:txBody>
      </p:sp>
      <p:sp>
        <p:nvSpPr>
          <p:cNvPr id="64" name="TextBox 63"/>
          <p:cNvSpPr txBox="1"/>
          <p:nvPr/>
        </p:nvSpPr>
        <p:spPr>
          <a:xfrm>
            <a:off x="1763" y="2473054"/>
            <a:ext cx="1558815"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理论计算与流体仿真相结合，得到了压力与流速的关系</a:t>
            </a:r>
          </a:p>
        </p:txBody>
      </p:sp>
      <p:sp>
        <p:nvSpPr>
          <p:cNvPr id="65" name="TextBox 64"/>
          <p:cNvSpPr txBox="1"/>
          <p:nvPr/>
        </p:nvSpPr>
        <p:spPr>
          <a:xfrm>
            <a:off x="4766267" y="3043300"/>
            <a:ext cx="1995075"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采用了新型的滤波算法、放电状态识别</a:t>
            </a:r>
            <a:r>
              <a:rPr lang="zh-CN" altLang="en-US" sz="1400" dirty="0" smtClean="0">
                <a:latin typeface="微软雅黑" panose="020B0503020204020204" pitchFamily="34" charset="-122"/>
                <a:ea typeface="微软雅黑" panose="020B0503020204020204" pitchFamily="34" charset="-122"/>
              </a:rPr>
              <a:t>算法，并</a:t>
            </a:r>
            <a:r>
              <a:rPr lang="zh-CN" altLang="en-US" sz="1400" dirty="0">
                <a:latin typeface="微软雅黑" panose="020B0503020204020204" pitchFamily="34" charset="-122"/>
                <a:ea typeface="微软雅黑" panose="020B0503020204020204" pitchFamily="34" charset="-122"/>
              </a:rPr>
              <a:t>设计了人机交互界面、数控系统，下位机数据采集与</a:t>
            </a:r>
            <a:r>
              <a:rPr lang="zh-CN" altLang="en-US" sz="1400" dirty="0" smtClean="0">
                <a:latin typeface="微软雅黑" panose="020B0503020204020204" pitchFamily="34" charset="-122"/>
                <a:ea typeface="微软雅黑" panose="020B0503020204020204" pitchFamily="34" charset="-122"/>
              </a:rPr>
              <a:t>发送</a:t>
            </a:r>
            <a:r>
              <a:rPr lang="zh-CN" altLang="en-US" sz="1400" dirty="0">
                <a:latin typeface="微软雅黑" panose="020B0503020204020204" pitchFamily="34" charset="-122"/>
                <a:ea typeface="微软雅黑" panose="020B0503020204020204" pitchFamily="34" charset="-122"/>
              </a:rPr>
              <a:t>程序</a:t>
            </a:r>
          </a:p>
        </p:txBody>
      </p:sp>
      <p:sp>
        <p:nvSpPr>
          <p:cNvPr id="66" name="TextBox 65"/>
          <p:cNvSpPr txBox="1"/>
          <p:nvPr/>
        </p:nvSpPr>
        <p:spPr>
          <a:xfrm>
            <a:off x="4299062" y="743186"/>
            <a:ext cx="1638002"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完成了实际加工与对比实验，验证了液态金属电极的有效性</a:t>
            </a:r>
          </a:p>
        </p:txBody>
      </p:sp>
      <p:grpSp>
        <p:nvGrpSpPr>
          <p:cNvPr id="67" name="组合 66"/>
          <p:cNvGrpSpPr/>
          <p:nvPr/>
        </p:nvGrpSpPr>
        <p:grpSpPr>
          <a:xfrm>
            <a:off x="1048130" y="3663459"/>
            <a:ext cx="364281" cy="364281"/>
            <a:chOff x="2246286" y="4230035"/>
            <a:chExt cx="525513" cy="525513"/>
          </a:xfrm>
          <a:solidFill>
            <a:srgbClr val="1A3F6C"/>
          </a:solidFill>
        </p:grpSpPr>
        <p:sp>
          <p:nvSpPr>
            <p:cNvPr id="68" name="椭圆 67"/>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a:solidFill>
                    <a:schemeClr val="bg1"/>
                  </a:solidFill>
                  <a:latin typeface="微软雅黑" pitchFamily="34" charset="-122"/>
                  <a:ea typeface="微软雅黑" pitchFamily="34" charset="-122"/>
                </a:rPr>
                <a:t>1</a:t>
              </a:r>
              <a:endParaRPr lang="zh-CN" altLang="en-US" b="1" dirty="0">
                <a:solidFill>
                  <a:schemeClr val="bg1"/>
                </a:solidFill>
                <a:latin typeface="微软雅黑" pitchFamily="34" charset="-122"/>
                <a:ea typeface="微软雅黑" pitchFamily="34" charset="-122"/>
              </a:endParaRPr>
            </a:p>
          </p:txBody>
        </p:sp>
      </p:grpSp>
      <p:grpSp>
        <p:nvGrpSpPr>
          <p:cNvPr id="70" name="组合 69"/>
          <p:cNvGrpSpPr/>
          <p:nvPr/>
        </p:nvGrpSpPr>
        <p:grpSpPr>
          <a:xfrm>
            <a:off x="4421009" y="3452574"/>
            <a:ext cx="364282" cy="364281"/>
            <a:chOff x="2246285" y="4230035"/>
            <a:chExt cx="525514" cy="525513"/>
          </a:xfrm>
          <a:solidFill>
            <a:srgbClr val="1A3F6C"/>
          </a:solidFill>
        </p:grpSpPr>
        <p:sp>
          <p:nvSpPr>
            <p:cNvPr id="71" name="椭圆 70"/>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3</a:t>
              </a:r>
              <a:endParaRPr lang="zh-CN" altLang="en-US" sz="1600" b="1" dirty="0">
                <a:solidFill>
                  <a:schemeClr val="bg1"/>
                </a:solidFill>
                <a:latin typeface="微软雅黑" pitchFamily="34" charset="-122"/>
                <a:ea typeface="微软雅黑" pitchFamily="34" charset="-122"/>
              </a:endParaRPr>
            </a:p>
          </p:txBody>
        </p:sp>
      </p:grpSp>
      <p:grpSp>
        <p:nvGrpSpPr>
          <p:cNvPr id="73" name="组合 72"/>
          <p:cNvGrpSpPr/>
          <p:nvPr/>
        </p:nvGrpSpPr>
        <p:grpSpPr>
          <a:xfrm>
            <a:off x="2361550" y="2870478"/>
            <a:ext cx="364282" cy="364281"/>
            <a:chOff x="2246285" y="4230035"/>
            <a:chExt cx="525514" cy="525513"/>
          </a:xfrm>
          <a:solidFill>
            <a:srgbClr val="1A3F6C"/>
          </a:solidFill>
        </p:grpSpPr>
        <p:sp>
          <p:nvSpPr>
            <p:cNvPr id="74" name="椭圆 73"/>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p:txBody>
        </p:sp>
      </p:grpSp>
      <p:grpSp>
        <p:nvGrpSpPr>
          <p:cNvPr id="76" name="组合 75"/>
          <p:cNvGrpSpPr/>
          <p:nvPr/>
        </p:nvGrpSpPr>
        <p:grpSpPr>
          <a:xfrm>
            <a:off x="6242248" y="2024795"/>
            <a:ext cx="364282" cy="364281"/>
            <a:chOff x="2246285" y="4230035"/>
            <a:chExt cx="525514" cy="525513"/>
          </a:xfrm>
          <a:solidFill>
            <a:srgbClr val="1A3F6C"/>
          </a:solidFill>
        </p:grpSpPr>
        <p:sp>
          <p:nvSpPr>
            <p:cNvPr id="77" name="椭圆 76"/>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4</a:t>
              </a:r>
              <a:endParaRPr lang="zh-CN" altLang="en-US" sz="1600" b="1" dirty="0">
                <a:solidFill>
                  <a:schemeClr val="bg1"/>
                </a:solidFill>
                <a:latin typeface="微软雅黑" pitchFamily="34" charset="-122"/>
                <a:ea typeface="微软雅黑" pitchFamily="34" charset="-122"/>
              </a:endParaRPr>
            </a:p>
          </p:txBody>
        </p:sp>
      </p:grpSp>
      <p:sp>
        <p:nvSpPr>
          <p:cNvPr id="79" name="椭圆 78"/>
          <p:cNvSpPr/>
          <p:nvPr/>
        </p:nvSpPr>
        <p:spPr>
          <a:xfrm>
            <a:off x="3231637" y="2829635"/>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994942" y="3446778"/>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106898" y="4029944"/>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673329" y="3790250"/>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224220" y="3331135"/>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862742" y="2820867"/>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248025" y="2741529"/>
            <a:ext cx="136269" cy="1362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062085" y="2048534"/>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069184" y="2297835"/>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580593" y="2568834"/>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5977982" y="2391354"/>
            <a:ext cx="124189" cy="1241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2172" y="3706714"/>
            <a:ext cx="135400" cy="1354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34"/>
          <p:cNvSpPr txBox="1"/>
          <p:nvPr/>
        </p:nvSpPr>
        <p:spPr>
          <a:xfrm>
            <a:off x="443540" y="206330"/>
            <a:ext cx="165942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总结与展望</a:t>
            </a:r>
            <a:endParaRPr lang="zh-CN" altLang="en-US" sz="2000" spc="300" dirty="0">
              <a:latin typeface="方正兰亭细黑_GBK" pitchFamily="2" charset="-122"/>
              <a:ea typeface="方正兰亭细黑_GBK" pitchFamily="2" charset="-122"/>
            </a:endParaRPr>
          </a:p>
        </p:txBody>
      </p:sp>
      <p:sp>
        <p:nvSpPr>
          <p:cNvPr id="96" name="TextBox 35"/>
          <p:cNvSpPr txBox="1"/>
          <p:nvPr/>
        </p:nvSpPr>
        <p:spPr>
          <a:xfrm>
            <a:off x="2280198" y="252323"/>
            <a:ext cx="3278462" cy="338554"/>
          </a:xfrm>
          <a:prstGeom prst="rect">
            <a:avLst/>
          </a:prstGeom>
          <a:noFill/>
        </p:spPr>
        <p:txBody>
          <a:bodyPr wrap="none" rtlCol="0">
            <a:spAutoFit/>
          </a:bodyPr>
          <a:lstStyle/>
          <a:p>
            <a:pPr algn="ctr"/>
            <a:r>
              <a:rPr lang="en-US" altLang="zh-CN" sz="1600" dirty="0" smtClean="0">
                <a:solidFill>
                  <a:srgbClr val="1A3F6C"/>
                </a:solidFill>
                <a:latin typeface="Kozuka Gothic Pro R" pitchFamily="34" charset="-128"/>
                <a:ea typeface="Kozuka Gothic Pro R" pitchFamily="34" charset="-128"/>
              </a:rPr>
              <a:t>SOLUTION AND PROPROSPECTS </a:t>
            </a:r>
            <a:endParaRPr lang="zh-CN" altLang="en-US" sz="1600" dirty="0">
              <a:solidFill>
                <a:srgbClr val="1A3F6C"/>
              </a:solidFill>
              <a:latin typeface="Kozuka Gothic Pro R" pitchFamily="34" charset="-128"/>
              <a:ea typeface="Kozuka Gothic Pro R" pitchFamily="34" charset="-128"/>
            </a:endParaRPr>
          </a:p>
        </p:txBody>
      </p:sp>
      <p:cxnSp>
        <p:nvCxnSpPr>
          <p:cNvPr id="97" name="直接连接符 96"/>
          <p:cNvCxnSpPr/>
          <p:nvPr/>
        </p:nvCxnSpPr>
        <p:spPr>
          <a:xfrm>
            <a:off x="214374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a:off x="180566" y="4120796"/>
            <a:ext cx="969293" cy="969293"/>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展望</a:t>
            </a:r>
          </a:p>
        </p:txBody>
      </p:sp>
      <p:sp>
        <p:nvSpPr>
          <p:cNvPr id="2" name="矩形 1"/>
          <p:cNvSpPr/>
          <p:nvPr/>
        </p:nvSpPr>
        <p:spPr>
          <a:xfrm>
            <a:off x="1169367" y="4341459"/>
            <a:ext cx="4707821" cy="646331"/>
          </a:xfrm>
          <a:prstGeom prst="rect">
            <a:avLst/>
          </a:prstGeom>
        </p:spPr>
        <p:txBody>
          <a:bodyPr wrap="square">
            <a:spAutoFit/>
          </a:bodyPr>
          <a:lstStyle/>
          <a:p>
            <a:pPr marL="228600" indent="-228600">
              <a:buFont typeface="+mj-ea"/>
              <a:buAutoNum type="circleNumDbPlain"/>
            </a:pP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供液系统目前的加压装置为手动旋转加压方式，未实现真正意义上的完全自动化智能加工，后续考虑利用可编程蠕动泵替代</a:t>
            </a:r>
            <a:r>
              <a:rPr lang="zh-CN" altLang="zh-CN" sz="12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28600" indent="-228600">
              <a:buFont typeface="+mj-ea"/>
              <a:buAutoNum type="circleNumDbPlain"/>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液态</a:t>
            </a:r>
            <a:r>
              <a:rPr lang="zh-CN" altLang="en-US" sz="1200" dirty="0" smtClean="0">
                <a:latin typeface="微软雅黑" panose="020B0503020204020204" pitchFamily="34" charset="-122"/>
                <a:ea typeface="微软雅黑" panose="020B0503020204020204" pitchFamily="34" charset="-122"/>
                <a:cs typeface="Times New Roman" panose="02020603050405020304" pitchFamily="18" charset="0"/>
              </a:rPr>
              <a:t>金属回收利用率不高</a:t>
            </a:r>
            <a:endParaRPr lang="zh-CN" altLang="en-US" sz="12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92406086"/>
      </p:ext>
    </p:extLst>
  </p:cSld>
  <p:clrMapOvr>
    <a:masterClrMapping/>
  </p:clrMapOvr>
  <p:transition spd="slow" advTm="0">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772816" y="555528"/>
            <a:ext cx="3552056" cy="1615827"/>
          </a:xfrm>
          <a:prstGeom prst="rect">
            <a:avLst/>
          </a:prstGeom>
        </p:spPr>
        <p:txBody>
          <a:bodyPr wrap="square">
            <a:spAutoFit/>
          </a:bodyPr>
          <a:lstStyle/>
          <a:p>
            <a:pPr>
              <a:lnSpc>
                <a:spcPct val="150000"/>
              </a:lnSpc>
            </a:pPr>
            <a:r>
              <a:rPr lang="en-US" altLang="zh-CN" sz="6600" dirty="0">
                <a:solidFill>
                  <a:srgbClr val="1A3F6C"/>
                </a:solidFill>
                <a:latin typeface="Impact" pitchFamily="34" charset="0"/>
                <a:ea typeface="微软雅黑" panose="020B0503020204020204" pitchFamily="34" charset="-122"/>
              </a:rPr>
              <a:t>THANKS!</a:t>
            </a:r>
            <a:endParaRPr lang="zh-CN" altLang="en-US" sz="6600" dirty="0">
              <a:solidFill>
                <a:srgbClr val="1A3F6C"/>
              </a:solidFill>
              <a:latin typeface="Impact" pitchFamily="34" charset="0"/>
              <a:ea typeface="微软雅黑" panose="020B0503020204020204" pitchFamily="34" charset="-122"/>
            </a:endParaRPr>
          </a:p>
        </p:txBody>
      </p:sp>
      <p:sp>
        <p:nvSpPr>
          <p:cNvPr id="25" name="矩形 24"/>
          <p:cNvSpPr/>
          <p:nvPr/>
        </p:nvSpPr>
        <p:spPr>
          <a:xfrm>
            <a:off x="188640" y="1995687"/>
            <a:ext cx="6436704" cy="2031325"/>
          </a:xfrm>
          <a:prstGeom prst="rect">
            <a:avLst/>
          </a:prstGeom>
        </p:spPr>
        <p:txBody>
          <a:bodyPr wrap="square">
            <a:spAutoFit/>
          </a:bodyPr>
          <a:lstStyle/>
          <a:p>
            <a:pPr>
              <a:lnSpc>
                <a:spcPct val="150000"/>
              </a:lnSpc>
              <a:defRPr/>
            </a:pPr>
            <a:r>
              <a:rPr lang="zh-CN" altLang="en-US" sz="1400"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a:t>
            </a:r>
            <a:r>
              <a:rPr lang="zh-CN" altLang="en-US" sz="1400" kern="0" dirty="0" smtClean="0">
                <a:solidFill>
                  <a:srgbClr val="414455"/>
                </a:solidFill>
                <a:latin typeface="微软雅黑" panose="020B0503020204020204" pitchFamily="34" charset="-122"/>
                <a:ea typeface="微软雅黑" panose="020B0503020204020204" pitchFamily="34" charset="-122"/>
              </a:rPr>
              <a:t>导师黄瑞宁老师，</a:t>
            </a:r>
            <a:r>
              <a:rPr lang="zh-CN" altLang="en-US" sz="1400" dirty="0" smtClean="0">
                <a:solidFill>
                  <a:srgbClr val="414455"/>
                </a:solidFill>
                <a:latin typeface="微软雅黑" pitchFamily="34" charset="-122"/>
                <a:ea typeface="微软雅黑" pitchFamily="34" charset="-122"/>
              </a:rPr>
              <a:t>黄老师对论文</a:t>
            </a:r>
            <a:r>
              <a:rPr lang="zh-CN" altLang="en-US" sz="1400" dirty="0">
                <a:solidFill>
                  <a:srgbClr val="414455"/>
                </a:solidFill>
                <a:latin typeface="微软雅黑" pitchFamily="34" charset="-122"/>
                <a:ea typeface="微软雅黑" pitchFamily="34" charset="-122"/>
              </a:rPr>
              <a:t>的</a:t>
            </a:r>
            <a:r>
              <a:rPr lang="zh-CN" altLang="en-US" sz="1400" dirty="0" smtClean="0">
                <a:solidFill>
                  <a:srgbClr val="414455"/>
                </a:solidFill>
                <a:latin typeface="微软雅黑" pitchFamily="34" charset="-122"/>
                <a:ea typeface="微软雅黑" pitchFamily="34" charset="-122"/>
              </a:rPr>
              <a:t>选题、构思，以及实验加工过程中的指导和建议</a:t>
            </a:r>
            <a:r>
              <a:rPr lang="zh-CN" altLang="en-US" sz="1400" dirty="0">
                <a:solidFill>
                  <a:srgbClr val="414455"/>
                </a:solidFill>
                <a:latin typeface="微软雅黑" pitchFamily="34" charset="-122"/>
                <a:ea typeface="微软雅黑" pitchFamily="34" charset="-122"/>
              </a:rPr>
              <a:t>，</a:t>
            </a:r>
            <a:r>
              <a:rPr lang="zh-CN" altLang="en-US" sz="1400" dirty="0" smtClean="0">
                <a:solidFill>
                  <a:srgbClr val="414455"/>
                </a:solidFill>
                <a:latin typeface="微软雅黑" pitchFamily="34" charset="-122"/>
                <a:ea typeface="微软雅黑" pitchFamily="34" charset="-122"/>
              </a:rPr>
              <a:t>对我帮助很大，使</a:t>
            </a:r>
            <a:r>
              <a:rPr lang="zh-CN" altLang="en-US" sz="1400" dirty="0">
                <a:solidFill>
                  <a:srgbClr val="414455"/>
                </a:solidFill>
                <a:latin typeface="微软雅黑" pitchFamily="34" charset="-122"/>
                <a:ea typeface="微软雅黑" pitchFamily="34" charset="-122"/>
              </a:rPr>
              <a:t>我得以最终完成</a:t>
            </a:r>
            <a:r>
              <a:rPr lang="zh-CN" altLang="en-US" sz="1400" dirty="0" smtClean="0">
                <a:solidFill>
                  <a:srgbClr val="414455"/>
                </a:solidFill>
                <a:latin typeface="微软雅黑" pitchFamily="34" charset="-122"/>
                <a:ea typeface="微软雅黑" pitchFamily="34" charset="-122"/>
              </a:rPr>
              <a:t>毕业设计</a:t>
            </a:r>
            <a:r>
              <a:rPr lang="zh-CN" altLang="en-US" sz="1400" dirty="0">
                <a:solidFill>
                  <a:srgbClr val="414455"/>
                </a:solidFill>
                <a:latin typeface="微软雅黑" pitchFamily="34" charset="-122"/>
                <a:ea typeface="微软雅黑" pitchFamily="34" charset="-122"/>
              </a:rPr>
              <a:t>！</a:t>
            </a:r>
            <a:endParaRPr lang="en-US" altLang="zh-CN" sz="1400" dirty="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zh-CN" altLang="en-US" sz="1400" dirty="0">
                <a:solidFill>
                  <a:srgbClr val="414455"/>
                </a:solidFill>
                <a:latin typeface="微软雅黑" pitchFamily="34" charset="-122"/>
                <a:ea typeface="微软雅黑" pitchFamily="34" charset="-122"/>
              </a:rPr>
              <a:t>最后，我要向百忙之中抽时间对本文进行审阅，评议和</a:t>
            </a:r>
            <a:r>
              <a:rPr lang="zh-CN" altLang="en-US" sz="1400" dirty="0" smtClean="0">
                <a:solidFill>
                  <a:srgbClr val="414455"/>
                </a:solidFill>
                <a:latin typeface="微软雅黑" pitchFamily="34" charset="-122"/>
                <a:ea typeface="微软雅黑" pitchFamily="34" charset="-122"/>
              </a:rPr>
              <a:t>参与论文</a:t>
            </a:r>
            <a:r>
              <a:rPr lang="zh-CN" altLang="en-US" sz="1400" dirty="0">
                <a:solidFill>
                  <a:srgbClr val="414455"/>
                </a:solidFill>
                <a:latin typeface="微软雅黑" pitchFamily="34" charset="-122"/>
                <a:ea typeface="微软雅黑" pitchFamily="34" charset="-122"/>
              </a:rPr>
              <a:t>答辩的各位老师表示感谢！</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1927008" y="4088350"/>
            <a:ext cx="3048000" cy="553998"/>
          </a:xfrm>
          <a:prstGeom prst="rect">
            <a:avLst/>
          </a:prstGeom>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p>
        </p:txBody>
      </p:sp>
      <p:cxnSp>
        <p:nvCxnSpPr>
          <p:cNvPr id="5" name="直接连接符 4"/>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8864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50717"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感谢语</a:t>
            </a:r>
          </a:p>
        </p:txBody>
      </p:sp>
      <p:sp>
        <p:nvSpPr>
          <p:cNvPr id="8" name="TextBox 7"/>
          <p:cNvSpPr txBox="1"/>
          <p:nvPr/>
        </p:nvSpPr>
        <p:spPr>
          <a:xfrm>
            <a:off x="1792849" y="236354"/>
            <a:ext cx="107112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Thank you</a:t>
            </a:r>
            <a:endParaRPr lang="zh-CN" altLang="en-US" sz="1600" dirty="0">
              <a:solidFill>
                <a:srgbClr val="1A3F6C"/>
              </a:solidFill>
              <a:latin typeface="Kozuka Gothic Pro R" pitchFamily="34" charset="-128"/>
              <a:ea typeface="Kozuka Gothic Pro R" pitchFamily="34" charset="-128"/>
            </a:endParaRPr>
          </a:p>
        </p:txBody>
      </p:sp>
      <p:cxnSp>
        <p:nvCxnSpPr>
          <p:cNvPr id="9" name="直接连接符 8"/>
          <p:cNvCxnSpPr/>
          <p:nvPr/>
        </p:nvCxnSpPr>
        <p:spPr>
          <a:xfrm>
            <a:off x="1569012"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0717460"/>
      </p:ext>
    </p:extLst>
  </p:cSld>
  <p:clrMapOvr>
    <a:masterClrMapping/>
  </p:clrMapOvr>
  <p:transition spd="slow" advTm="0">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744621" y="1707973"/>
            <a:ext cx="10004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产品微细化</a:t>
            </a:r>
            <a:endParaRPr lang="en-US" altLang="zh-CN" sz="1400" b="1" dirty="0">
              <a:solidFill>
                <a:srgbClr val="1A3F6C"/>
              </a:solidFill>
              <a:latin typeface="微软雅黑" pitchFamily="34" charset="-122"/>
              <a:ea typeface="微软雅黑" pitchFamily="34" charset="-122"/>
              <a:sym typeface="微软雅黑" pitchFamily="34" charset="-122"/>
            </a:endParaRPr>
          </a:p>
        </p:txBody>
      </p:sp>
      <p:sp>
        <p:nvSpPr>
          <p:cNvPr id="6154" name="TextBox 43"/>
          <p:cNvSpPr>
            <a:spLocks noChangeArrowheads="1"/>
          </p:cNvSpPr>
          <p:nvPr/>
        </p:nvSpPr>
        <p:spPr bwMode="auto">
          <a:xfrm>
            <a:off x="2273300" y="994411"/>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latin typeface="微软雅黑" pitchFamily="34" charset="-122"/>
                <a:ea typeface="微软雅黑" pitchFamily="34" charset="-122"/>
              </a:rPr>
              <a:t>行业大背景</a:t>
            </a:r>
          </a:p>
        </p:txBody>
      </p:sp>
      <p:grpSp>
        <p:nvGrpSpPr>
          <p:cNvPr id="6155" name="组合 2"/>
          <p:cNvGrpSpPr>
            <a:grpSpLocks/>
          </p:cNvGrpSpPr>
          <p:nvPr/>
        </p:nvGrpSpPr>
        <p:grpSpPr bwMode="auto">
          <a:xfrm>
            <a:off x="1627188" y="1138715"/>
            <a:ext cx="3579812" cy="142875"/>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选题背景</a:t>
            </a:r>
          </a:p>
        </p:txBody>
      </p:sp>
      <p:sp>
        <p:nvSpPr>
          <p:cNvPr id="36" name="TextBox 35"/>
          <p:cNvSpPr txBox="1"/>
          <p:nvPr/>
        </p:nvSpPr>
        <p:spPr>
          <a:xfrm>
            <a:off x="1925500"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8417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42" name="TextBox 41"/>
          <p:cNvSpPr>
            <a:spLocks noChangeArrowheads="1"/>
          </p:cNvSpPr>
          <p:nvPr/>
        </p:nvSpPr>
        <p:spPr bwMode="auto">
          <a:xfrm>
            <a:off x="2627581" y="1707973"/>
            <a:ext cx="18938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加工精度要求越来越高</a:t>
            </a:r>
            <a:endParaRPr lang="en-US" altLang="zh-CN" sz="1400" b="1" dirty="0">
              <a:solidFill>
                <a:srgbClr val="1A3F6C"/>
              </a:solidFill>
              <a:latin typeface="微软雅黑" pitchFamily="34" charset="-122"/>
              <a:ea typeface="微软雅黑" pitchFamily="34" charset="-122"/>
              <a:sym typeface="微软雅黑" pitchFamily="34" charset="-122"/>
            </a:endParaRPr>
          </a:p>
        </p:txBody>
      </p:sp>
      <p:sp>
        <p:nvSpPr>
          <p:cNvPr id="43" name="TextBox 41"/>
          <p:cNvSpPr>
            <a:spLocks noChangeArrowheads="1"/>
          </p:cNvSpPr>
          <p:nvPr/>
        </p:nvSpPr>
        <p:spPr bwMode="auto">
          <a:xfrm>
            <a:off x="4827231" y="1640272"/>
            <a:ext cx="16971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传统机械加工有缺陷</a:t>
            </a:r>
            <a:endParaRPr lang="en-US" altLang="zh-CN" sz="1400" b="1" dirty="0">
              <a:solidFill>
                <a:srgbClr val="1A3F6C"/>
              </a:solidFill>
              <a:latin typeface="微软雅黑" pitchFamily="34" charset="-122"/>
              <a:ea typeface="微软雅黑" pitchFamily="34" charset="-122"/>
              <a:sym typeface="微软雅黑"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54" y="2240631"/>
            <a:ext cx="1628503" cy="199817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40" y="2308150"/>
            <a:ext cx="2056860" cy="173250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711" y="2085936"/>
            <a:ext cx="1600200" cy="3009900"/>
          </a:xfrm>
          <a:prstGeom prst="rect">
            <a:avLst/>
          </a:prstGeom>
        </p:spPr>
      </p:pic>
    </p:spTree>
    <p:extLst>
      <p:ext uri="{BB962C8B-B14F-4D97-AF65-F5344CB8AC3E}">
        <p14:creationId xmlns:p14="http://schemas.microsoft.com/office/powerpoint/2010/main" val="2844576221"/>
      </p:ext>
    </p:extLst>
  </p:cSld>
  <p:clrMapOvr>
    <a:masterClrMapping/>
  </p:clrMapOvr>
  <p:transition spd="slow" advTm="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54"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1" y="206330"/>
            <a:ext cx="283923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传统电火花加工缺陷</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284270" y="267886"/>
            <a:ext cx="2829621"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TRADITIONAL EDM DEFECTS</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320048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5288392" y="2862254"/>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797770" y="1148711"/>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8323990" y="6382589"/>
            <a:ext cx="877163" cy="369332"/>
          </a:xfrm>
          <a:prstGeom prst="rect">
            <a:avLst/>
          </a:prstGeom>
          <a:noFill/>
        </p:spPr>
        <p:txBody>
          <a:bodyPr wrap="none" rtlCol="0">
            <a:spAutoFit/>
          </a:bodyPr>
          <a:lstStyle/>
          <a:p>
            <a:r>
              <a:rPr lang="zh-CN" altLang="en-US" dirty="0"/>
              <a:t>延时符</a:t>
            </a:r>
          </a:p>
        </p:txBody>
      </p:sp>
      <p:grpSp>
        <p:nvGrpSpPr>
          <p:cNvPr id="22" name="组合 21"/>
          <p:cNvGrpSpPr/>
          <p:nvPr/>
        </p:nvGrpSpPr>
        <p:grpSpPr>
          <a:xfrm>
            <a:off x="2183523" y="1405050"/>
            <a:ext cx="4125416"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61585" y="3036611"/>
            <a:ext cx="4692760" cy="1224902"/>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2450215" y="1552399"/>
            <a:ext cx="45949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电极制备工艺复杂，尤其是直径较细的电极</a:t>
            </a:r>
            <a:endParaRPr lang="en-US" altLang="zh-CN" sz="1200" dirty="0" smtClean="0">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dirty="0">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制作过程中容易出现断裂、直径不一致等现象</a:t>
            </a:r>
            <a:endParaRPr lang="en-US" altLang="zh-CN" sz="1200" dirty="0" smtClean="0">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dirty="0">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较细的电极在夹持方面较为困难</a:t>
            </a:r>
            <a:endParaRPr lang="en-US" altLang="zh-CN" sz="1200" dirty="0" smtClean="0">
              <a:latin typeface="微软雅黑" pitchFamily="34" charset="-122"/>
              <a:ea typeface="微软雅黑" pitchFamily="34" charset="-122"/>
              <a:sym typeface="微软雅黑" pitchFamily="34" charset="-122"/>
            </a:endParaRPr>
          </a:p>
        </p:txBody>
      </p:sp>
      <p:sp>
        <p:nvSpPr>
          <p:cNvPr id="38" name="TextBox 24"/>
          <p:cNvSpPr>
            <a:spLocks noChangeArrowheads="1"/>
          </p:cNvSpPr>
          <p:nvPr/>
        </p:nvSpPr>
        <p:spPr bwMode="auto">
          <a:xfrm>
            <a:off x="815448" y="1524151"/>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latin typeface="微软雅黑" pitchFamily="34" charset="-122"/>
                <a:ea typeface="微软雅黑" pitchFamily="34" charset="-122"/>
              </a:rPr>
              <a:t>电极制备</a:t>
            </a:r>
            <a:endParaRPr lang="zh-CN" altLang="en-US" sz="2400" b="1" dirty="0">
              <a:latin typeface="微软雅黑" pitchFamily="34" charset="-122"/>
              <a:ea typeface="微软雅黑" pitchFamily="34" charset="-122"/>
            </a:endParaRPr>
          </a:p>
        </p:txBody>
      </p:sp>
      <p:sp>
        <p:nvSpPr>
          <p:cNvPr id="39" name="TextBox 31"/>
          <p:cNvSpPr>
            <a:spLocks noChangeArrowheads="1"/>
          </p:cNvSpPr>
          <p:nvPr/>
        </p:nvSpPr>
        <p:spPr bwMode="auto">
          <a:xfrm>
            <a:off x="5656007" y="3224572"/>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solidFill>
                  <a:schemeClr val="bg1"/>
                </a:solidFill>
                <a:latin typeface="微软雅黑" pitchFamily="34" charset="-122"/>
                <a:ea typeface="微软雅黑" pitchFamily="34" charset="-122"/>
              </a:rPr>
              <a:t>电极损耗</a:t>
            </a:r>
            <a:endParaRPr lang="zh-CN" altLang="en-US" sz="2400" b="1" dirty="0">
              <a:solidFill>
                <a:schemeClr val="bg1"/>
              </a:solidFill>
              <a:latin typeface="微软雅黑" pitchFamily="34" charset="-122"/>
              <a:ea typeface="微软雅黑" pitchFamily="34" charset="-122"/>
            </a:endParaRPr>
          </a:p>
        </p:txBody>
      </p:sp>
      <p:sp>
        <p:nvSpPr>
          <p:cNvPr id="40" name="TextBox 25"/>
          <p:cNvSpPr>
            <a:spLocks noChangeArrowheads="1"/>
          </p:cNvSpPr>
          <p:nvPr/>
        </p:nvSpPr>
        <p:spPr bwMode="auto">
          <a:xfrm>
            <a:off x="695020" y="3187397"/>
            <a:ext cx="35043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电极损耗会影响加工精度</a:t>
            </a:r>
            <a:endParaRPr lang="en-US" altLang="zh-CN" sz="1200" b="1" dirty="0" smtClean="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b="1" dirty="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随着加工的进行，损耗会更加严重</a:t>
            </a:r>
            <a:endParaRPr lang="en-US" altLang="zh-CN" sz="1200" b="1" dirty="0" smtClean="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b="1" dirty="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电极直径过细更加增大了电极损耗比</a:t>
            </a:r>
            <a:endParaRPr lang="en-US" altLang="zh-CN" sz="1200" b="1" dirty="0">
              <a:solidFill>
                <a:srgbClr val="C1DCED"/>
              </a:solidFill>
              <a:latin typeface="微软雅黑" pitchFamily="34" charset="-122"/>
              <a:ea typeface="微软雅黑" pitchFamily="34" charset="-122"/>
              <a:sym typeface="微软雅黑" pitchFamily="34" charset="-122"/>
            </a:endParaRPr>
          </a:p>
        </p:txBody>
      </p:sp>
      <p:sp>
        <p:nvSpPr>
          <p:cNvPr id="34"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669796438"/>
      </p:ext>
    </p:extLst>
  </p:cSld>
  <p:clrMapOvr>
    <a:masterClrMapping/>
  </p:clrMapOvr>
  <p:transition spd="slow" advTm="0">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电极制备研究现状</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09756" y="267886"/>
            <a:ext cx="2246128"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REALATED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9880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2168155" y="804206"/>
            <a:ext cx="1683202" cy="338554"/>
          </a:xfrm>
          <a:prstGeom prst="rect">
            <a:avLst/>
          </a:prstGeom>
          <a:noFill/>
        </p:spPr>
        <p:txBody>
          <a:bodyPr wrap="square" rtlCol="0">
            <a:spAutoFit/>
          </a:bodyPr>
          <a:lstStyle/>
          <a:p>
            <a:r>
              <a:rPr lang="zh-CN" altLang="en-US" sz="1600" b="1" dirty="0" smtClean="0">
                <a:solidFill>
                  <a:srgbClr val="1A3F6C"/>
                </a:solidFill>
              </a:rPr>
              <a:t>研究现状一</a:t>
            </a:r>
            <a:r>
              <a:rPr lang="zh-CN" altLang="en-US" sz="1600" b="1" dirty="0">
                <a:solidFill>
                  <a:srgbClr val="1A3F6C"/>
                </a:solidFill>
              </a:rPr>
              <a:t>：</a:t>
            </a:r>
          </a:p>
        </p:txBody>
      </p:sp>
      <p:sp>
        <p:nvSpPr>
          <p:cNvPr id="5" name="TextBox 4"/>
          <p:cNvSpPr txBox="1"/>
          <p:nvPr/>
        </p:nvSpPr>
        <p:spPr>
          <a:xfrm>
            <a:off x="2164037" y="1088198"/>
            <a:ext cx="2550695" cy="1052596"/>
          </a:xfrm>
          <a:prstGeom prst="rect">
            <a:avLst/>
          </a:prstGeom>
          <a:noFill/>
        </p:spPr>
        <p:txBody>
          <a:bodyPr wrap="square" rtlCol="0">
            <a:spAutoFit/>
          </a:bodyPr>
          <a:lstStyle>
            <a:defPPr>
              <a:defRPr lang="zh-CN"/>
            </a:defPPr>
            <a:lvl1pPr>
              <a:lnSpc>
                <a:spcPct val="130000"/>
              </a:lnSpc>
              <a:defRPr sz="800">
                <a:solidFill>
                  <a:schemeClr val="tx1">
                    <a:lumMod val="65000"/>
                    <a:lumOff val="35000"/>
                  </a:schemeClr>
                </a:solidFill>
                <a:latin typeface="微软雅黑" pitchFamily="34" charset="-122"/>
                <a:ea typeface="微软雅黑" pitchFamily="34" charset="-122"/>
              </a:defRPr>
            </a:lvl1pPr>
          </a:lstStyle>
          <a:p>
            <a:r>
              <a:rPr lang="zh-CN" altLang="zh-CN" sz="1200" dirty="0">
                <a:solidFill>
                  <a:schemeClr val="tx1"/>
                </a:solidFill>
              </a:rPr>
              <a:t>日本京都工艺纤维大学的</a:t>
            </a:r>
            <a:r>
              <a:rPr lang="en-US" altLang="zh-CN" sz="1200" dirty="0">
                <a:solidFill>
                  <a:schemeClr val="tx1"/>
                </a:solidFill>
              </a:rPr>
              <a:t>K. </a:t>
            </a:r>
            <a:r>
              <a:rPr lang="en-US" altLang="zh-CN" sz="1200" dirty="0" err="1">
                <a:solidFill>
                  <a:schemeClr val="tx1"/>
                </a:solidFill>
              </a:rPr>
              <a:t>Egashira</a:t>
            </a:r>
            <a:r>
              <a:rPr lang="zh-CN" altLang="zh-CN" sz="1200" dirty="0">
                <a:solidFill>
                  <a:schemeClr val="tx1"/>
                </a:solidFill>
              </a:rPr>
              <a:t>等人利用线电极电火花磨削法和电化学法结合加工出了直径为亚微米级的电极</a:t>
            </a:r>
            <a:endParaRPr lang="en-US" altLang="zh-CN" sz="1200" dirty="0">
              <a:solidFill>
                <a:schemeClr val="tx1"/>
              </a:solidFill>
            </a:endParaRPr>
          </a:p>
        </p:txBody>
      </p:sp>
      <p:sp>
        <p:nvSpPr>
          <p:cNvPr id="61" name="TextBox 60"/>
          <p:cNvSpPr txBox="1"/>
          <p:nvPr/>
        </p:nvSpPr>
        <p:spPr>
          <a:xfrm>
            <a:off x="2108404" y="2269891"/>
            <a:ext cx="1683202" cy="338554"/>
          </a:xfrm>
          <a:prstGeom prst="rect">
            <a:avLst/>
          </a:prstGeom>
          <a:noFill/>
        </p:spPr>
        <p:txBody>
          <a:bodyPr wrap="square" rtlCol="0">
            <a:spAutoFit/>
          </a:bodyPr>
          <a:lstStyle/>
          <a:p>
            <a:r>
              <a:rPr lang="zh-CN" altLang="en-US" sz="1600" b="1" dirty="0">
                <a:solidFill>
                  <a:srgbClr val="1A3F6C"/>
                </a:solidFill>
              </a:rPr>
              <a:t>研究现状二：</a:t>
            </a:r>
          </a:p>
        </p:txBody>
      </p:sp>
      <p:sp>
        <p:nvSpPr>
          <p:cNvPr id="62" name="TextBox 61"/>
          <p:cNvSpPr txBox="1"/>
          <p:nvPr/>
        </p:nvSpPr>
        <p:spPr>
          <a:xfrm>
            <a:off x="2210457" y="2503670"/>
            <a:ext cx="2335995" cy="1052596"/>
          </a:xfrm>
          <a:prstGeom prst="rect">
            <a:avLst/>
          </a:prstGeom>
          <a:noFill/>
        </p:spPr>
        <p:txBody>
          <a:bodyPr wrap="square" rtlCol="0">
            <a:spAutoFit/>
          </a:bodyPr>
          <a:lstStyle/>
          <a:p>
            <a:pPr>
              <a:lnSpc>
                <a:spcPct val="130000"/>
              </a:lnSpc>
            </a:pPr>
            <a:r>
              <a:rPr lang="zh-CN" altLang="zh-CN" sz="1200" dirty="0">
                <a:latin typeface="微软雅黑" panose="020B0503020204020204" pitchFamily="34" charset="-122"/>
                <a:ea typeface="微软雅黑" panose="020B0503020204020204" pitchFamily="34" charset="-122"/>
              </a:rPr>
              <a:t>贾宝贤等人提出了利用提出了切向进料的方法来控制微棒的成品尺寸，并采用这种方法，加工出直径</a:t>
            </a:r>
            <a:r>
              <a:rPr lang="en-US" altLang="zh-CN" sz="1200" dirty="0">
                <a:latin typeface="微软雅黑" panose="020B0503020204020204" pitchFamily="34" charset="-122"/>
                <a:ea typeface="微软雅黑" panose="020B0503020204020204" pitchFamily="34" charset="-122"/>
              </a:rPr>
              <a:t>5 </a:t>
            </a:r>
            <a:r>
              <a:rPr lang="en-US" altLang="zh-CN" sz="1200" dirty="0" err="1">
                <a:latin typeface="微软雅黑" panose="020B0503020204020204" pitchFamily="34" charset="-122"/>
                <a:ea typeface="微软雅黑" panose="020B0503020204020204" pitchFamily="34" charset="-122"/>
              </a:rPr>
              <a:t>μm</a:t>
            </a:r>
            <a:r>
              <a:rPr lang="zh-CN" altLang="zh-CN" sz="1200" dirty="0">
                <a:latin typeface="微软雅黑" panose="020B0503020204020204" pitchFamily="34" charset="-122"/>
                <a:ea typeface="微软雅黑" panose="020B0503020204020204" pitchFamily="34" charset="-122"/>
              </a:rPr>
              <a:t>的微细</a:t>
            </a:r>
            <a:r>
              <a:rPr lang="zh-CN" altLang="zh-CN" sz="1200" dirty="0" smtClean="0">
                <a:latin typeface="微软雅黑" panose="020B0503020204020204" pitchFamily="34" charset="-122"/>
                <a:ea typeface="微软雅黑" panose="020B0503020204020204" pitchFamily="34" charset="-122"/>
              </a:rPr>
              <a:t>电极</a:t>
            </a:r>
            <a:endParaRPr lang="en-US" altLang="zh-CN" sz="1200" dirty="0">
              <a:latin typeface="微软雅黑" pitchFamily="34" charset="-122"/>
              <a:ea typeface="微软雅黑" pitchFamily="34" charset="-122"/>
            </a:endParaRPr>
          </a:p>
        </p:txBody>
      </p:sp>
      <p:sp>
        <p:nvSpPr>
          <p:cNvPr id="63" name="TextBox 62"/>
          <p:cNvSpPr txBox="1"/>
          <p:nvPr/>
        </p:nvSpPr>
        <p:spPr>
          <a:xfrm>
            <a:off x="4139649" y="3895736"/>
            <a:ext cx="1683202" cy="338554"/>
          </a:xfrm>
          <a:prstGeom prst="rect">
            <a:avLst/>
          </a:prstGeom>
          <a:noFill/>
        </p:spPr>
        <p:txBody>
          <a:bodyPr wrap="square" rtlCol="0">
            <a:spAutoFit/>
          </a:bodyPr>
          <a:lstStyle/>
          <a:p>
            <a:r>
              <a:rPr lang="zh-CN" altLang="en-US" sz="1600" b="1" dirty="0">
                <a:solidFill>
                  <a:srgbClr val="1A3F6C"/>
                </a:solidFill>
              </a:rPr>
              <a:t>研究现状三：</a:t>
            </a:r>
          </a:p>
        </p:txBody>
      </p:sp>
      <p:sp>
        <p:nvSpPr>
          <p:cNvPr id="64" name="TextBox 63"/>
          <p:cNvSpPr txBox="1"/>
          <p:nvPr/>
        </p:nvSpPr>
        <p:spPr>
          <a:xfrm>
            <a:off x="4241702" y="4129515"/>
            <a:ext cx="2550695" cy="812530"/>
          </a:xfrm>
          <a:prstGeom prst="rect">
            <a:avLst/>
          </a:prstGeom>
          <a:noFill/>
        </p:spPr>
        <p:txBody>
          <a:bodyPr wrap="square" rtlCol="0">
            <a:spAutoFit/>
          </a:bodyPr>
          <a:lstStyle/>
          <a:p>
            <a:pPr>
              <a:lnSpc>
                <a:spcPct val="130000"/>
              </a:lnSpc>
            </a:pPr>
            <a:r>
              <a:rPr lang="zh-CN" altLang="zh-CN" sz="1200" dirty="0">
                <a:latin typeface="微软雅黑" panose="020B0503020204020204" pitchFamily="34" charset="-122"/>
                <a:ea typeface="微软雅黑" panose="020B0503020204020204" pitchFamily="34" charset="-122"/>
              </a:rPr>
              <a:t>李刚博士则采用刃口电火花磨削方法，并加工出直径</a:t>
            </a:r>
            <a:r>
              <a:rPr lang="en-US" altLang="zh-CN" sz="1200" dirty="0">
                <a:latin typeface="微软雅黑" panose="020B0503020204020204" pitchFamily="34" charset="-122"/>
                <a:ea typeface="微软雅黑" panose="020B0503020204020204" pitchFamily="34" charset="-122"/>
              </a:rPr>
              <a:t>3.5 </a:t>
            </a:r>
            <a:r>
              <a:rPr lang="en-US" altLang="zh-CN" sz="1200" dirty="0" err="1">
                <a:latin typeface="微软雅黑" panose="020B0503020204020204" pitchFamily="34" charset="-122"/>
                <a:ea typeface="微软雅黑" panose="020B0503020204020204" pitchFamily="34" charset="-122"/>
              </a:rPr>
              <a:t>μm</a:t>
            </a:r>
            <a:r>
              <a:rPr lang="zh-CN" altLang="zh-CN" sz="1200" dirty="0">
                <a:latin typeface="微软雅黑" panose="020B0503020204020204" pitchFamily="34" charset="-122"/>
                <a:ea typeface="微软雅黑" panose="020B0503020204020204" pitchFamily="34" charset="-122"/>
              </a:rPr>
              <a:t>的微细电极</a:t>
            </a:r>
            <a:endParaRPr lang="en-US" altLang="zh-CN" sz="1200" dirty="0">
              <a:latin typeface="微软雅黑" pitchFamily="34" charset="-122"/>
              <a:ea typeface="微软雅黑" pitchFamily="34" charset="-122"/>
            </a:endParaRPr>
          </a:p>
        </p:txBody>
      </p:sp>
      <p:sp>
        <p:nvSpPr>
          <p:cNvPr id="65" name="TextBox 64"/>
          <p:cNvSpPr txBox="1"/>
          <p:nvPr/>
        </p:nvSpPr>
        <p:spPr>
          <a:xfrm>
            <a:off x="4836829" y="2549127"/>
            <a:ext cx="1683202" cy="338554"/>
          </a:xfrm>
          <a:prstGeom prst="rect">
            <a:avLst/>
          </a:prstGeom>
          <a:noFill/>
        </p:spPr>
        <p:txBody>
          <a:bodyPr wrap="square" rtlCol="0">
            <a:spAutoFit/>
          </a:bodyPr>
          <a:lstStyle/>
          <a:p>
            <a:r>
              <a:rPr lang="zh-CN" altLang="en-US" sz="1600" b="1" dirty="0">
                <a:solidFill>
                  <a:srgbClr val="1A3F6C"/>
                </a:solidFill>
              </a:rPr>
              <a:t>研究</a:t>
            </a:r>
            <a:r>
              <a:rPr lang="zh-CN" altLang="en-US" sz="1600" b="1" dirty="0" smtClean="0">
                <a:solidFill>
                  <a:srgbClr val="1A3F6C"/>
                </a:solidFill>
              </a:rPr>
              <a:t>现状四：</a:t>
            </a:r>
            <a:endParaRPr lang="zh-CN" altLang="en-US" sz="1600" b="1" dirty="0">
              <a:solidFill>
                <a:srgbClr val="1A3F6C"/>
              </a:solidFill>
            </a:endParaRPr>
          </a:p>
        </p:txBody>
      </p:sp>
      <p:sp>
        <p:nvSpPr>
          <p:cNvPr id="66" name="TextBox 65"/>
          <p:cNvSpPr txBox="1"/>
          <p:nvPr/>
        </p:nvSpPr>
        <p:spPr>
          <a:xfrm>
            <a:off x="4777194" y="2823689"/>
            <a:ext cx="2033214" cy="1052596"/>
          </a:xfrm>
          <a:prstGeom prst="rect">
            <a:avLst/>
          </a:prstGeom>
          <a:noFill/>
        </p:spPr>
        <p:txBody>
          <a:bodyPr wrap="square" rtlCol="0">
            <a:spAutoFit/>
          </a:bodyPr>
          <a:lstStyle/>
          <a:p>
            <a:pPr>
              <a:lnSpc>
                <a:spcPct val="130000"/>
              </a:lnSpc>
            </a:pPr>
            <a:r>
              <a:rPr lang="zh-CN" altLang="en-US" sz="1200" dirty="0" smtClean="0">
                <a:latin typeface="微软雅黑" panose="020B0503020204020204" pitchFamily="34" charset="-122"/>
                <a:ea typeface="微软雅黑" panose="020B0503020204020204" pitchFamily="34" charset="-122"/>
              </a:rPr>
              <a:t>基于 </a:t>
            </a:r>
            <a:r>
              <a:rPr lang="en-US" altLang="zh-CN" sz="1200" dirty="0" smtClean="0">
                <a:latin typeface="微软雅黑" panose="020B0503020204020204" pitchFamily="34" charset="-122"/>
                <a:ea typeface="微软雅黑" panose="020B0503020204020204" pitchFamily="34" charset="-122"/>
              </a:rPr>
              <a:t>RP </a:t>
            </a:r>
            <a:r>
              <a:rPr lang="zh-CN" altLang="en-US" sz="1200" dirty="0">
                <a:latin typeface="微软雅黑" panose="020B0503020204020204" pitchFamily="34" charset="-122"/>
                <a:ea typeface="微软雅黑" panose="020B0503020204020204" pitchFamily="34" charset="-122"/>
              </a:rPr>
              <a:t>技术的</a:t>
            </a:r>
            <a:r>
              <a:rPr lang="zh-CN" altLang="en-US" sz="1200" dirty="0" smtClean="0">
                <a:latin typeface="微软雅黑" panose="020B0503020204020204" pitchFamily="34" charset="-122"/>
                <a:ea typeface="微软雅黑" panose="020B0503020204020204" pitchFamily="34" charset="-122"/>
              </a:rPr>
              <a:t>快速模具制造以及高频振动加工，极大地缩短了电极制作周期</a:t>
            </a:r>
            <a:r>
              <a:rPr lang="zh-CN" altLang="en-US" sz="1200" dirty="0">
                <a:latin typeface="微软雅黑" panose="020B0503020204020204" pitchFamily="34" charset="-122"/>
                <a:ea typeface="微软雅黑" panose="020B0503020204020204" pitchFamily="34" charset="-122"/>
              </a:rPr>
              <a:t/>
            </a:r>
            <a:br>
              <a:rPr lang="zh-CN" altLang="en-US" sz="1200" dirty="0">
                <a:latin typeface="微软雅黑" panose="020B0503020204020204" pitchFamily="34" charset="-122"/>
                <a:ea typeface="微软雅黑" panose="020B0503020204020204" pitchFamily="34" charset="-122"/>
              </a:rPr>
            </a:br>
            <a:endParaRPr lang="en-US" altLang="zh-CN" sz="1200" dirty="0">
              <a:latin typeface="微软雅黑" pitchFamily="34" charset="-122"/>
              <a:ea typeface="微软雅黑" pitchFamily="34" charset="-122"/>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91221" y="1036706"/>
            <a:ext cx="1925569" cy="894983"/>
          </a:xfrm>
          <a:prstGeom prst="rect">
            <a:avLst/>
          </a:prstGeom>
        </p:spPr>
      </p:pic>
      <p:pic>
        <p:nvPicPr>
          <p:cNvPr id="3" name="图片 2"/>
          <p:cNvPicPr>
            <a:picLocks noChangeAspect="1"/>
          </p:cNvPicPr>
          <p:nvPr/>
        </p:nvPicPr>
        <p:blipFill>
          <a:blip r:embed="rId5"/>
          <a:stretch>
            <a:fillRect/>
          </a:stretch>
        </p:blipFill>
        <p:spPr>
          <a:xfrm>
            <a:off x="57340" y="2257645"/>
            <a:ext cx="2077440" cy="1458514"/>
          </a:xfrm>
          <a:prstGeom prst="rect">
            <a:avLst/>
          </a:prstGeom>
        </p:spPr>
      </p:pic>
      <p:pic>
        <p:nvPicPr>
          <p:cNvPr id="6" name="图片 5"/>
          <p:cNvPicPr>
            <a:picLocks noChangeAspect="1"/>
          </p:cNvPicPr>
          <p:nvPr/>
        </p:nvPicPr>
        <p:blipFill>
          <a:blip r:embed="rId6"/>
          <a:stretch>
            <a:fillRect/>
          </a:stretch>
        </p:blipFill>
        <p:spPr>
          <a:xfrm>
            <a:off x="155064" y="3833859"/>
            <a:ext cx="4010207" cy="1201907"/>
          </a:xfrm>
          <a:prstGeom prst="rect">
            <a:avLst/>
          </a:prstGeom>
        </p:spPr>
      </p:pic>
      <p:pic>
        <p:nvPicPr>
          <p:cNvPr id="7" name="图片 6"/>
          <p:cNvPicPr>
            <a:picLocks noChangeAspect="1"/>
          </p:cNvPicPr>
          <p:nvPr/>
        </p:nvPicPr>
        <p:blipFill>
          <a:blip r:embed="rId7">
            <a:clrChange>
              <a:clrFrom>
                <a:srgbClr val="FFFFFF"/>
              </a:clrFrom>
              <a:clrTo>
                <a:srgbClr val="FFFFFF">
                  <a:alpha val="0"/>
                </a:srgbClr>
              </a:clrTo>
            </a:clrChange>
          </a:blip>
          <a:stretch>
            <a:fillRect/>
          </a:stretch>
        </p:blipFill>
        <p:spPr>
          <a:xfrm>
            <a:off x="4659853" y="752306"/>
            <a:ext cx="2043258" cy="1751364"/>
          </a:xfrm>
          <a:prstGeom prst="rect">
            <a:avLst/>
          </a:prstGeom>
        </p:spPr>
      </p:pic>
      <p:sp>
        <p:nvSpPr>
          <p:cNvPr id="8" name="圆角矩形 7"/>
          <p:cNvSpPr/>
          <p:nvPr/>
        </p:nvSpPr>
        <p:spPr>
          <a:xfrm>
            <a:off x="57340" y="704187"/>
            <a:ext cx="4542762" cy="14026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7340" y="2184919"/>
            <a:ext cx="4542762" cy="1531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6789" y="3776389"/>
            <a:ext cx="6735608" cy="1310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659853" y="710222"/>
            <a:ext cx="2161576" cy="2920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14091040"/>
      </p:ext>
    </p:extLst>
  </p:cSld>
  <p:clrMapOvr>
    <a:masterClrMapping/>
  </p:clrMapOvr>
  <p:transition spd="slow" advTm="0">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313419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电极损耗补偿相关</a:t>
            </a:r>
            <a:r>
              <a:rPr lang="zh-CN" altLang="en-US" sz="2000" spc="300" dirty="0">
                <a:latin typeface="方正兰亭细黑_GBK" pitchFamily="2" charset="-122"/>
                <a:ea typeface="方正兰亭细黑_GBK" pitchFamily="2" charset="-122"/>
              </a:rPr>
              <a:t>研究</a:t>
            </a:r>
          </a:p>
        </p:txBody>
      </p:sp>
      <p:sp>
        <p:nvSpPr>
          <p:cNvPr id="27" name="TextBox 26"/>
          <p:cNvSpPr txBox="1"/>
          <p:nvPr/>
        </p:nvSpPr>
        <p:spPr>
          <a:xfrm>
            <a:off x="3719781" y="267886"/>
            <a:ext cx="2246128"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REALATED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36088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85719" y="1894138"/>
            <a:ext cx="1683202" cy="338554"/>
          </a:xfrm>
          <a:prstGeom prst="rect">
            <a:avLst/>
          </a:prstGeom>
          <a:noFill/>
        </p:spPr>
        <p:txBody>
          <a:bodyPr wrap="square" rtlCol="0">
            <a:spAutoFit/>
          </a:bodyPr>
          <a:lstStyle/>
          <a:p>
            <a:r>
              <a:rPr lang="zh-CN" altLang="en-US" sz="1600" b="1" dirty="0" smtClean="0">
                <a:solidFill>
                  <a:srgbClr val="1A3F6C"/>
                </a:solidFill>
              </a:rPr>
              <a:t>离线补偿一</a:t>
            </a:r>
            <a:r>
              <a:rPr lang="zh-CN" altLang="en-US" sz="1600" b="1" dirty="0">
                <a:solidFill>
                  <a:srgbClr val="1A3F6C"/>
                </a:solidFill>
              </a:rPr>
              <a:t>：</a:t>
            </a:r>
          </a:p>
        </p:txBody>
      </p:sp>
      <p:sp>
        <p:nvSpPr>
          <p:cNvPr id="5" name="TextBox 4"/>
          <p:cNvSpPr txBox="1"/>
          <p:nvPr/>
        </p:nvSpPr>
        <p:spPr>
          <a:xfrm>
            <a:off x="201772" y="2180764"/>
            <a:ext cx="2550695" cy="692497"/>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itchFamily="34" charset="-122"/>
                <a:ea typeface="微软雅黑" pitchFamily="34" charset="-122"/>
              </a:rPr>
              <a:t> </a:t>
            </a:r>
            <a:r>
              <a:rPr lang="zh-CN" altLang="en-US" sz="1000" dirty="0">
                <a:latin typeface="微软雅黑" pitchFamily="34" charset="-122"/>
                <a:ea typeface="微软雅黑" pitchFamily="34" charset="-122"/>
              </a:rPr>
              <a:t>郑博</a:t>
            </a:r>
            <a:r>
              <a:rPr lang="zh-CN" altLang="en-US" sz="1000" dirty="0" smtClean="0">
                <a:latin typeface="微软雅黑" pitchFamily="34" charset="-122"/>
                <a:ea typeface="微软雅黑" pitchFamily="34" charset="-122"/>
              </a:rPr>
              <a:t>文等人，</a:t>
            </a:r>
            <a:r>
              <a:rPr lang="zh-CN" altLang="en-US" sz="1000" dirty="0">
                <a:latin typeface="微软雅黑" pitchFamily="34" charset="-122"/>
                <a:ea typeface="微软雅黑" pitchFamily="34" charset="-122"/>
              </a:rPr>
              <a:t>通过分析加工后电极尖端三角状凸起的角度，建立了建立了基于圆锥形端面电极的定长补偿算法</a:t>
            </a:r>
            <a:endParaRPr lang="en-US" altLang="zh-CN" sz="1000" dirty="0">
              <a:latin typeface="微软雅黑" pitchFamily="34" charset="-122"/>
              <a:ea typeface="微软雅黑" pitchFamily="34" charset="-122"/>
            </a:endParaRPr>
          </a:p>
        </p:txBody>
      </p:sp>
      <p:sp>
        <p:nvSpPr>
          <p:cNvPr id="61" name="TextBox 60"/>
          <p:cNvSpPr txBox="1"/>
          <p:nvPr/>
        </p:nvSpPr>
        <p:spPr>
          <a:xfrm>
            <a:off x="5061788" y="949440"/>
            <a:ext cx="1683202" cy="338554"/>
          </a:xfrm>
          <a:prstGeom prst="rect">
            <a:avLst/>
          </a:prstGeom>
          <a:noFill/>
        </p:spPr>
        <p:txBody>
          <a:bodyPr wrap="square" rtlCol="0">
            <a:spAutoFit/>
          </a:bodyPr>
          <a:lstStyle/>
          <a:p>
            <a:r>
              <a:rPr lang="zh-CN" altLang="en-US" sz="1600" b="1" dirty="0" smtClean="0">
                <a:solidFill>
                  <a:srgbClr val="1A3F6C"/>
                </a:solidFill>
              </a:rPr>
              <a:t>离线补偿二</a:t>
            </a:r>
            <a:r>
              <a:rPr lang="zh-CN" altLang="en-US" sz="1600" b="1" dirty="0">
                <a:solidFill>
                  <a:srgbClr val="1A3F6C"/>
                </a:solidFill>
              </a:rPr>
              <a:t>：</a:t>
            </a:r>
          </a:p>
        </p:txBody>
      </p:sp>
      <p:sp>
        <p:nvSpPr>
          <p:cNvPr id="62" name="TextBox 61"/>
          <p:cNvSpPr txBox="1"/>
          <p:nvPr/>
        </p:nvSpPr>
        <p:spPr>
          <a:xfrm>
            <a:off x="5163842" y="1183219"/>
            <a:ext cx="1690104" cy="1292662"/>
          </a:xfrm>
          <a:prstGeom prst="rect">
            <a:avLst/>
          </a:prstGeom>
          <a:noFill/>
        </p:spPr>
        <p:txBody>
          <a:bodyPr wrap="square" rtlCol="0">
            <a:spAutoFit/>
          </a:bodyPr>
          <a:lstStyle/>
          <a:p>
            <a:pPr>
              <a:lnSpc>
                <a:spcPct val="130000"/>
              </a:lnSpc>
            </a:pPr>
            <a:r>
              <a:rPr lang="zh-CN" altLang="en-US" sz="1000" dirty="0" smtClean="0">
                <a:latin typeface="微软雅黑" pitchFamily="34" charset="-122"/>
                <a:ea typeface="微软雅黑" pitchFamily="34" charset="-122"/>
              </a:rPr>
              <a:t>提出基于放电</a:t>
            </a:r>
            <a:r>
              <a:rPr lang="zh-CN" altLang="en-US" sz="1000" dirty="0">
                <a:latin typeface="微软雅黑" pitchFamily="34" charset="-122"/>
                <a:ea typeface="微软雅黑" pitchFamily="34" charset="-122"/>
              </a:rPr>
              <a:t>间隙的等损耗非均匀的分层补偿</a:t>
            </a:r>
            <a:r>
              <a:rPr lang="zh-CN" altLang="en-US" sz="1000" dirty="0" smtClean="0">
                <a:latin typeface="微软雅黑" pitchFamily="34" charset="-122"/>
                <a:ea typeface="微软雅黑" pitchFamily="34" charset="-122"/>
              </a:rPr>
              <a:t>方法，构建基于平均曲率的偏移长度和基于伺服进给的偏移方向的计算模型</a:t>
            </a:r>
            <a:r>
              <a:rPr lang="zh-CN" altLang="en-US" sz="1000" dirty="0">
                <a:latin typeface="微软雅黑" pitchFamily="34" charset="-122"/>
                <a:ea typeface="微软雅黑" pitchFamily="34" charset="-122"/>
              </a:rPr>
              <a:t>，得出补偿矢量。</a:t>
            </a:r>
            <a:endParaRPr lang="en-US" altLang="zh-CN" sz="1000" dirty="0">
              <a:latin typeface="微软雅黑" pitchFamily="34" charset="-122"/>
              <a:ea typeface="微软雅黑" pitchFamily="34" charset="-122"/>
            </a:endParaRPr>
          </a:p>
        </p:txBody>
      </p:sp>
      <p:sp>
        <p:nvSpPr>
          <p:cNvPr id="65" name="TextBox 64"/>
          <p:cNvSpPr txBox="1"/>
          <p:nvPr/>
        </p:nvSpPr>
        <p:spPr>
          <a:xfrm>
            <a:off x="4759647" y="3114151"/>
            <a:ext cx="1683202" cy="338554"/>
          </a:xfrm>
          <a:prstGeom prst="rect">
            <a:avLst/>
          </a:prstGeom>
          <a:noFill/>
        </p:spPr>
        <p:txBody>
          <a:bodyPr wrap="square" rtlCol="0">
            <a:spAutoFit/>
          </a:bodyPr>
          <a:lstStyle/>
          <a:p>
            <a:r>
              <a:rPr lang="zh-CN" altLang="en-US" sz="1600" b="1" dirty="0" smtClean="0">
                <a:solidFill>
                  <a:srgbClr val="1A3F6C"/>
                </a:solidFill>
              </a:rPr>
              <a:t>在线补偿：</a:t>
            </a:r>
            <a:endParaRPr lang="zh-CN" altLang="en-US" sz="1600" b="1" dirty="0">
              <a:solidFill>
                <a:srgbClr val="1A3F6C"/>
              </a:solidFill>
            </a:endParaRPr>
          </a:p>
        </p:txBody>
      </p:sp>
      <p:sp>
        <p:nvSpPr>
          <p:cNvPr id="66" name="TextBox 65"/>
          <p:cNvSpPr txBox="1"/>
          <p:nvPr/>
        </p:nvSpPr>
        <p:spPr>
          <a:xfrm>
            <a:off x="4759647" y="3479045"/>
            <a:ext cx="1989398" cy="1092607"/>
          </a:xfrm>
          <a:prstGeom prst="rect">
            <a:avLst/>
          </a:prstGeom>
          <a:noFill/>
        </p:spPr>
        <p:txBody>
          <a:bodyPr wrap="square" rtlCol="0">
            <a:spAutoFit/>
          </a:bodyPr>
          <a:lstStyle/>
          <a:p>
            <a:pPr>
              <a:lnSpc>
                <a:spcPct val="130000"/>
              </a:lnSpc>
            </a:pPr>
            <a:r>
              <a:rPr lang="zh-CN" altLang="en-US" sz="1000" dirty="0" smtClean="0">
                <a:latin typeface="微软雅黑" pitchFamily="34" charset="-122"/>
                <a:ea typeface="微软雅黑" pitchFamily="34" charset="-122"/>
              </a:rPr>
              <a:t>开发</a:t>
            </a:r>
            <a:r>
              <a:rPr lang="zh-CN" altLang="en-US" sz="1000" dirty="0">
                <a:latin typeface="微软雅黑" pitchFamily="34" charset="-122"/>
                <a:ea typeface="微软雅黑" pitchFamily="34" charset="-122"/>
              </a:rPr>
              <a:t>了一个实时的微型</a:t>
            </a:r>
            <a:r>
              <a:rPr lang="en-US" altLang="zh-CN" sz="1000" dirty="0">
                <a:latin typeface="微软雅黑" pitchFamily="34" charset="-122"/>
                <a:ea typeface="微软雅黑" pitchFamily="34" charset="-122"/>
              </a:rPr>
              <a:t>EDM</a:t>
            </a:r>
            <a:r>
              <a:rPr lang="zh-CN" altLang="en-US" sz="1000" dirty="0">
                <a:latin typeface="微软雅黑" pitchFamily="34" charset="-122"/>
                <a:ea typeface="微软雅黑" pitchFamily="34" charset="-122"/>
              </a:rPr>
              <a:t>监测系统，对放电脉冲的数量进行分类和计数。</a:t>
            </a:r>
            <a:r>
              <a:rPr lang="zh-CN" altLang="en-US" sz="1000" dirty="0" smtClean="0">
                <a:latin typeface="微软雅黑" pitchFamily="34" charset="-122"/>
                <a:ea typeface="微软雅黑" pitchFamily="34" charset="-122"/>
              </a:rPr>
              <a:t>正常</a:t>
            </a:r>
            <a:r>
              <a:rPr lang="zh-CN" altLang="en-US" sz="1000" dirty="0">
                <a:latin typeface="微软雅黑" pitchFamily="34" charset="-122"/>
                <a:ea typeface="微软雅黑" pitchFamily="34" charset="-122"/>
              </a:rPr>
              <a:t>放电</a:t>
            </a:r>
            <a:r>
              <a:rPr lang="zh-CN" altLang="en-US" sz="1000" dirty="0" smtClean="0">
                <a:latin typeface="微软雅黑" pitchFamily="34" charset="-122"/>
                <a:ea typeface="微软雅黑" pitchFamily="34" charset="-122"/>
              </a:rPr>
              <a:t>次数</a:t>
            </a:r>
            <a:r>
              <a:rPr lang="zh-CN" altLang="en-US" sz="1000" dirty="0">
                <a:latin typeface="微软雅黑" pitchFamily="34" charset="-122"/>
                <a:ea typeface="微软雅黑" pitchFamily="34" charset="-122"/>
              </a:rPr>
              <a:t>等于</a:t>
            </a:r>
            <a:r>
              <a:rPr lang="en-US" altLang="zh-CN" sz="1000" dirty="0">
                <a:latin typeface="微软雅黑" pitchFamily="34" charset="-122"/>
                <a:ea typeface="微软雅黑" pitchFamily="34" charset="-122"/>
              </a:rPr>
              <a:t>ΔN</a:t>
            </a:r>
            <a:r>
              <a:rPr lang="zh-CN" altLang="en-US" sz="1000" dirty="0">
                <a:latin typeface="微软雅黑" pitchFamily="34" charset="-122"/>
                <a:ea typeface="微软雅黑" pitchFamily="34" charset="-122"/>
              </a:rPr>
              <a:t>，工具</a:t>
            </a:r>
            <a:r>
              <a:rPr lang="zh-CN" altLang="en-US" sz="1000" dirty="0" smtClean="0">
                <a:latin typeface="微软雅黑" pitchFamily="34" charset="-122"/>
                <a:ea typeface="微软雅黑" pitchFamily="34" charset="-122"/>
              </a:rPr>
              <a:t>将沿</a:t>
            </a:r>
            <a:r>
              <a:rPr lang="en-US" altLang="zh-CN" sz="1000" dirty="0">
                <a:latin typeface="微软雅黑" pitchFamily="34" charset="-122"/>
                <a:ea typeface="微软雅黑" pitchFamily="34" charset="-122"/>
              </a:rPr>
              <a:t>z</a:t>
            </a:r>
            <a:r>
              <a:rPr lang="zh-CN" altLang="en-US" sz="1000" dirty="0">
                <a:latin typeface="微软雅黑" pitchFamily="34" charset="-122"/>
                <a:ea typeface="微软雅黑" pitchFamily="34" charset="-122"/>
              </a:rPr>
              <a:t>轴移动长度</a:t>
            </a:r>
            <a:r>
              <a:rPr lang="en-US" altLang="zh-CN" sz="1000" dirty="0" err="1">
                <a:latin typeface="微软雅黑" pitchFamily="34" charset="-122"/>
                <a:ea typeface="微软雅黑" pitchFamily="34" charset="-122"/>
              </a:rPr>
              <a:t>ΔTe</a:t>
            </a:r>
            <a:r>
              <a:rPr lang="zh-CN" altLang="en-US" sz="1000" dirty="0">
                <a:latin typeface="微软雅黑" pitchFamily="34" charset="-122"/>
                <a:ea typeface="微软雅黑" pitchFamily="34" charset="-122"/>
              </a:rPr>
              <a:t>进行补偿</a:t>
            </a:r>
            <a:endParaRPr lang="en-US" altLang="zh-CN" sz="1000" dirty="0">
              <a:latin typeface="微软雅黑" pitchFamily="34" charset="-122"/>
              <a:ea typeface="微软雅黑" pitchFamily="34" charset="-122"/>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445037" y="810536"/>
            <a:ext cx="1867668" cy="1066458"/>
          </a:xfrm>
          <a:prstGeom prst="rect">
            <a:avLst/>
          </a:prstGeom>
        </p:spPr>
      </p:pic>
      <p:pic>
        <p:nvPicPr>
          <p:cNvPr id="3" name="图片 2"/>
          <p:cNvPicPr>
            <a:picLocks noChangeAspect="1"/>
          </p:cNvPicPr>
          <p:nvPr/>
        </p:nvPicPr>
        <p:blipFill>
          <a:blip r:embed="rId5"/>
          <a:stretch>
            <a:fillRect/>
          </a:stretch>
        </p:blipFill>
        <p:spPr>
          <a:xfrm>
            <a:off x="2854521" y="863490"/>
            <a:ext cx="2243594" cy="1773238"/>
          </a:xfrm>
          <a:prstGeom prst="rect">
            <a:avLst/>
          </a:prstGeom>
        </p:spPr>
      </p:pic>
      <p:pic>
        <p:nvPicPr>
          <p:cNvPr id="6" name="图片 5"/>
          <p:cNvPicPr>
            <a:picLocks noChangeAspect="1"/>
          </p:cNvPicPr>
          <p:nvPr/>
        </p:nvPicPr>
        <p:blipFill>
          <a:blip r:embed="rId6"/>
          <a:stretch>
            <a:fillRect/>
          </a:stretch>
        </p:blipFill>
        <p:spPr>
          <a:xfrm>
            <a:off x="60713" y="3125553"/>
            <a:ext cx="2375796" cy="1627004"/>
          </a:xfrm>
          <a:prstGeom prst="rect">
            <a:avLst/>
          </a:prstGeom>
        </p:spPr>
      </p:pic>
      <p:pic>
        <p:nvPicPr>
          <p:cNvPr id="7" name="图片 6"/>
          <p:cNvPicPr>
            <a:picLocks noChangeAspect="1"/>
          </p:cNvPicPr>
          <p:nvPr/>
        </p:nvPicPr>
        <p:blipFill>
          <a:blip r:embed="rId7"/>
          <a:stretch>
            <a:fillRect/>
          </a:stretch>
        </p:blipFill>
        <p:spPr>
          <a:xfrm>
            <a:off x="2552562" y="3125553"/>
            <a:ext cx="2017773" cy="1740571"/>
          </a:xfrm>
          <a:prstGeom prst="rect">
            <a:avLst/>
          </a:prstGeom>
        </p:spPr>
      </p:pic>
      <p:sp>
        <p:nvSpPr>
          <p:cNvPr id="19" name="圆角矩形 18"/>
          <p:cNvSpPr/>
          <p:nvPr/>
        </p:nvSpPr>
        <p:spPr>
          <a:xfrm>
            <a:off x="51045" y="694395"/>
            <a:ext cx="2606430" cy="2178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762377" y="694394"/>
            <a:ext cx="3986667" cy="21788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220" y="2969765"/>
            <a:ext cx="6745210" cy="19589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29880611"/>
      </p:ext>
    </p:extLst>
  </p:cSld>
  <p:clrMapOvr>
    <a:masterClrMapping/>
  </p:clrMapOvr>
  <p:transition spd="slow" advTm="0">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5166"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272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30" name="TextBox 29"/>
          <p:cNvSpPr txBox="1"/>
          <p:nvPr/>
        </p:nvSpPr>
        <p:spPr>
          <a:xfrm>
            <a:off x="1844824" y="267886"/>
            <a:ext cx="193033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THE SIGNIFICANCE</a:t>
            </a:r>
            <a:endParaRPr lang="zh-CN" altLang="en-US" sz="1600" dirty="0">
              <a:solidFill>
                <a:srgbClr val="1A3F6C"/>
              </a:solidFill>
              <a:latin typeface="Kozuka Gothic Pro R" pitchFamily="34" charset="-128"/>
              <a:ea typeface="Kozuka Gothic Pro R" pitchFamily="34" charset="-128"/>
            </a:endParaRPr>
          </a:p>
        </p:txBody>
      </p:sp>
      <p:cxnSp>
        <p:nvCxnSpPr>
          <p:cNvPr id="31" name="直接连接符 30"/>
          <p:cNvCxnSpPr/>
          <p:nvPr/>
        </p:nvCxnSpPr>
        <p:spPr>
          <a:xfrm>
            <a:off x="184848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3" name="椭圆 34"/>
          <p:cNvSpPr/>
          <p:nvPr/>
        </p:nvSpPr>
        <p:spPr>
          <a:xfrm rot="10800000">
            <a:off x="2315542" y="110529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p:cNvGrpSpPr/>
          <p:nvPr/>
        </p:nvGrpSpPr>
        <p:grpSpPr>
          <a:xfrm rot="5400000">
            <a:off x="2519745" y="2332362"/>
            <a:ext cx="1061672" cy="1379360"/>
            <a:chOff x="4020870" y="2194485"/>
            <a:chExt cx="1102258" cy="1432090"/>
          </a:xfrm>
          <a:effectLst>
            <a:outerShdw blurRad="444500" dist="254000" dir="8100000" algn="tr" rotWithShape="0">
              <a:prstClr val="black">
                <a:alpha val="50000"/>
              </a:prstClr>
            </a:outerShdw>
          </a:effectLst>
        </p:grpSpPr>
        <p:sp>
          <p:nvSpPr>
            <p:cNvPr id="3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4"/>
          <p:cNvSpPr/>
          <p:nvPr/>
        </p:nvSpPr>
        <p:spPr>
          <a:xfrm>
            <a:off x="3747426" y="2166967"/>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rot="16200000">
            <a:off x="3552028" y="908350"/>
            <a:ext cx="1061672" cy="1379360"/>
            <a:chOff x="4020870" y="2194485"/>
            <a:chExt cx="1102258" cy="1432090"/>
          </a:xfrm>
          <a:effectLst>
            <a:outerShdw blurRad="444500" dist="254000" dir="8100000" algn="tr" rotWithShape="0">
              <a:prstClr val="black">
                <a:alpha val="50000"/>
              </a:prstClr>
            </a:outerShdw>
          </a:effectLst>
        </p:grpSpPr>
        <p:sp>
          <p:nvSpPr>
            <p:cNvPr id="3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2472686" y="1413363"/>
            <a:ext cx="763351" cy="369332"/>
          </a:xfrm>
          <a:prstGeom prst="rect">
            <a:avLst/>
          </a:prstGeom>
          <a:noFill/>
        </p:spPr>
        <p:txBody>
          <a:bodyPr wrap="none" rtlCol="0">
            <a:spAutoFit/>
          </a:bodyPr>
          <a:lstStyle/>
          <a:p>
            <a:r>
              <a:rPr lang="zh-CN" altLang="en-US" b="1" dirty="0" smtClean="0">
                <a:solidFill>
                  <a:schemeClr val="bg1"/>
                </a:solidFill>
              </a:rPr>
              <a:t>缺陷</a:t>
            </a:r>
            <a:r>
              <a:rPr lang="en-US" altLang="zh-CN" b="1" dirty="0" smtClean="0">
                <a:solidFill>
                  <a:schemeClr val="bg1"/>
                </a:solidFill>
                <a:latin typeface="Times New Roman" panose="02020603050405020304" pitchFamily="18" charset="0"/>
                <a:cs typeface="Times New Roman" panose="02020603050405020304" pitchFamily="18" charset="0"/>
              </a:rPr>
              <a:t>1</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3881425" y="2837376"/>
            <a:ext cx="763351" cy="369332"/>
          </a:xfrm>
          <a:prstGeom prst="rect">
            <a:avLst/>
          </a:prstGeom>
          <a:noFill/>
        </p:spPr>
        <p:txBody>
          <a:bodyPr wrap="none" rtlCol="0">
            <a:spAutoFit/>
          </a:bodyPr>
          <a:lstStyle/>
          <a:p>
            <a:r>
              <a:rPr lang="zh-CN" altLang="en-US" b="1" dirty="0" smtClean="0">
                <a:solidFill>
                  <a:schemeClr val="bg1"/>
                </a:solidFill>
              </a:rPr>
              <a:t>缺陷</a:t>
            </a:r>
            <a:r>
              <a:rPr lang="en-US" altLang="zh-CN" b="1" dirty="0" smtClean="0">
                <a:solidFill>
                  <a:schemeClr val="bg1"/>
                </a:solidFill>
                <a:latin typeface="Times New Roman" panose="02020603050405020304" pitchFamily="18" charset="0"/>
                <a:cs typeface="Times New Roman" panose="02020603050405020304" pitchFamily="18" charset="0"/>
              </a:rPr>
              <a:t>3</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42" name="文本框 41"/>
          <p:cNvSpPr txBox="1"/>
          <p:nvPr/>
        </p:nvSpPr>
        <p:spPr>
          <a:xfrm>
            <a:off x="2476608" y="2837376"/>
            <a:ext cx="763351" cy="369332"/>
          </a:xfrm>
          <a:prstGeom prst="rect">
            <a:avLst/>
          </a:prstGeom>
          <a:noFill/>
        </p:spPr>
        <p:txBody>
          <a:bodyPr wrap="none" rtlCol="0">
            <a:spAutoFit/>
          </a:bodyPr>
          <a:lstStyle/>
          <a:p>
            <a:r>
              <a:rPr lang="zh-CN" altLang="en-US" b="1" dirty="0" smtClean="0">
                <a:solidFill>
                  <a:schemeClr val="tx2">
                    <a:lumMod val="75000"/>
                  </a:schemeClr>
                </a:solidFill>
              </a:rPr>
              <a:t>缺陷</a:t>
            </a:r>
            <a:r>
              <a:rPr lang="en-US" altLang="zh-CN" b="1" dirty="0" smtClean="0">
                <a:solidFill>
                  <a:schemeClr val="tx2">
                    <a:lumMod val="75000"/>
                  </a:schemeClr>
                </a:solidFill>
                <a:latin typeface="Times New Roman" panose="02020603050405020304" pitchFamily="18" charset="0"/>
                <a:cs typeface="Times New Roman" panose="02020603050405020304" pitchFamily="18" charset="0"/>
              </a:rPr>
              <a:t>2</a:t>
            </a:r>
            <a:endParaRPr lang="zh-CN" altLang="en-US"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3" name="文本框 42"/>
          <p:cNvSpPr txBox="1"/>
          <p:nvPr/>
        </p:nvSpPr>
        <p:spPr>
          <a:xfrm>
            <a:off x="3881425" y="1413363"/>
            <a:ext cx="763351" cy="369332"/>
          </a:xfrm>
          <a:prstGeom prst="rect">
            <a:avLst/>
          </a:prstGeom>
          <a:noFill/>
        </p:spPr>
        <p:txBody>
          <a:bodyPr wrap="none" rtlCol="0">
            <a:spAutoFit/>
          </a:bodyPr>
          <a:lstStyle/>
          <a:p>
            <a:r>
              <a:rPr lang="zh-CN" altLang="en-US" b="1" dirty="0" smtClean="0">
                <a:solidFill>
                  <a:schemeClr val="tx2">
                    <a:lumMod val="75000"/>
                  </a:schemeClr>
                </a:solidFill>
              </a:rPr>
              <a:t>缺陷</a:t>
            </a:r>
            <a:r>
              <a:rPr lang="en-US" altLang="zh-CN" b="1" dirty="0" smtClean="0">
                <a:solidFill>
                  <a:schemeClr val="tx2">
                    <a:lumMod val="75000"/>
                  </a:schemeClr>
                </a:solidFill>
                <a:latin typeface="Times New Roman" panose="02020603050405020304" pitchFamily="18" charset="0"/>
                <a:cs typeface="Times New Roman" panose="02020603050405020304" pitchFamily="18" charset="0"/>
              </a:rPr>
              <a:t>4</a:t>
            </a:r>
            <a:endParaRPr lang="zh-CN" altLang="en-US"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533192" y="1209242"/>
            <a:ext cx="1727024" cy="954107"/>
          </a:xfrm>
          <a:prstGeom prst="rect">
            <a:avLst/>
          </a:prstGeom>
          <a:noFill/>
        </p:spPr>
        <p:txBody>
          <a:bodyPr wrap="square" rtlCol="0">
            <a:spAutoFit/>
          </a:bodyPr>
          <a:lstStyle/>
          <a:p>
            <a:r>
              <a:rPr lang="zh-CN" altLang="en-US" sz="1400" dirty="0" smtClean="0"/>
              <a:t>电极制备工艺繁琐，大部分时间花费在制作电极上，降低生产效率</a:t>
            </a:r>
            <a:endParaRPr lang="zh-CN" altLang="en-US" sz="1400" dirty="0"/>
          </a:p>
        </p:txBody>
      </p:sp>
      <p:sp>
        <p:nvSpPr>
          <p:cNvPr id="45" name="文本框 44"/>
          <p:cNvSpPr txBox="1"/>
          <p:nvPr/>
        </p:nvSpPr>
        <p:spPr>
          <a:xfrm>
            <a:off x="533191" y="2651753"/>
            <a:ext cx="1727025" cy="1169551"/>
          </a:xfrm>
          <a:prstGeom prst="rect">
            <a:avLst/>
          </a:prstGeom>
          <a:noFill/>
        </p:spPr>
        <p:txBody>
          <a:bodyPr wrap="square" rtlCol="0">
            <a:spAutoFit/>
          </a:bodyPr>
          <a:lstStyle/>
          <a:p>
            <a:r>
              <a:rPr lang="zh-CN" altLang="en-US" sz="1400" dirty="0" smtClean="0"/>
              <a:t>较细的电极夹持不方便，平台运动过程中容易产生形变，对于微细加工来说，这种形变影响很大</a:t>
            </a:r>
            <a:endParaRPr lang="zh-CN" altLang="en-US" sz="1400" dirty="0"/>
          </a:p>
        </p:txBody>
      </p:sp>
      <p:sp>
        <p:nvSpPr>
          <p:cNvPr id="46" name="文本框 45"/>
          <p:cNvSpPr txBox="1"/>
          <p:nvPr/>
        </p:nvSpPr>
        <p:spPr>
          <a:xfrm>
            <a:off x="4959066" y="2651753"/>
            <a:ext cx="1524029" cy="954107"/>
          </a:xfrm>
          <a:prstGeom prst="rect">
            <a:avLst/>
          </a:prstGeom>
          <a:noFill/>
        </p:spPr>
        <p:txBody>
          <a:bodyPr wrap="square" rtlCol="0">
            <a:spAutoFit/>
          </a:bodyPr>
          <a:lstStyle/>
          <a:p>
            <a:r>
              <a:rPr lang="zh-CN" altLang="en-US" sz="1400" dirty="0" smtClean="0"/>
              <a:t>离线电极损耗补偿计算复杂，在线补偿</a:t>
            </a:r>
            <a:r>
              <a:rPr lang="zh-CN" altLang="en-US" sz="1400" dirty="0" smtClean="0"/>
              <a:t>会</a:t>
            </a:r>
            <a:r>
              <a:rPr lang="zh-CN" altLang="en-US" sz="1400" dirty="0" smtClean="0"/>
              <a:t>受</a:t>
            </a:r>
            <a:r>
              <a:rPr lang="zh-CN" altLang="en-US" sz="1400" dirty="0" smtClean="0"/>
              <a:t>到</a:t>
            </a:r>
            <a:r>
              <a:rPr lang="zh-CN" altLang="en-US" sz="1400" dirty="0" smtClean="0"/>
              <a:t>传感器精度的影响</a:t>
            </a:r>
            <a:endParaRPr lang="zh-CN" altLang="en-US" sz="1400" dirty="0"/>
          </a:p>
        </p:txBody>
      </p:sp>
      <p:sp>
        <p:nvSpPr>
          <p:cNvPr id="47" name="文本框 46"/>
          <p:cNvSpPr txBox="1"/>
          <p:nvPr/>
        </p:nvSpPr>
        <p:spPr>
          <a:xfrm>
            <a:off x="4949084" y="1209249"/>
            <a:ext cx="1524029" cy="954107"/>
          </a:xfrm>
          <a:prstGeom prst="rect">
            <a:avLst/>
          </a:prstGeom>
          <a:noFill/>
        </p:spPr>
        <p:txBody>
          <a:bodyPr wrap="square" rtlCol="0">
            <a:spAutoFit/>
          </a:bodyPr>
          <a:lstStyle/>
          <a:p>
            <a:r>
              <a:rPr lang="zh-CN" altLang="en-US" sz="1400" dirty="0" smtClean="0"/>
              <a:t>电极损耗补偿依赖于特定的加工条件，不具有普适性</a:t>
            </a:r>
            <a:endParaRPr lang="zh-CN" altLang="en-US" sz="1400" dirty="0"/>
          </a:p>
        </p:txBody>
      </p:sp>
      <p:grpSp>
        <p:nvGrpSpPr>
          <p:cNvPr id="49" name="组合 48"/>
          <p:cNvGrpSpPr/>
          <p:nvPr/>
        </p:nvGrpSpPr>
        <p:grpSpPr>
          <a:xfrm>
            <a:off x="1500619" y="4041275"/>
            <a:ext cx="4368636" cy="586596"/>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2">
                    <a:lumMod val="50000"/>
                  </a:schemeClr>
                </a:solidFill>
              </a:endParaRPr>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lumMod val="50000"/>
                    </a:schemeClr>
                  </a:solidFill>
                </a:rPr>
                <a:t>因此，本课题具有重要的研究意义</a:t>
              </a:r>
              <a:endParaRPr lang="zh-CN" altLang="en-US" b="1" dirty="0">
                <a:solidFill>
                  <a:schemeClr val="tx2">
                    <a:lumMod val="50000"/>
                  </a:schemeClr>
                </a:solidFill>
              </a:endParaRPr>
            </a:p>
          </p:txBody>
        </p:sp>
      </p:grpSp>
    </p:spTree>
    <p:extLst>
      <p:ext uri="{BB962C8B-B14F-4D97-AF65-F5344CB8AC3E}">
        <p14:creationId xmlns:p14="http://schemas.microsoft.com/office/powerpoint/2010/main" val="1571119766"/>
      </p:ext>
    </p:extLst>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853267" y="1600175"/>
            <a:ext cx="2348720"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实验平台搭建</a:t>
            </a:r>
            <a:endParaRPr lang="zh-CN" altLang="en-US" sz="2800" b="1" dirty="0">
              <a:latin typeface="方正兰亭细黑_GBK" pitchFamily="2" charset="-122"/>
              <a:ea typeface="方正兰亭细黑_GBK" pitchFamily="2" charset="-122"/>
            </a:endParaRPr>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二</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7" name="TextBox 17"/>
          <p:cNvSpPr txBox="1"/>
          <p:nvPr/>
        </p:nvSpPr>
        <p:spPr>
          <a:xfrm>
            <a:off x="2790430" y="2534832"/>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软电极制备</a:t>
            </a:r>
            <a:endParaRPr lang="zh-CN" altLang="en-US" dirty="0">
              <a:latin typeface="方正兰亭细黑_GBK" pitchFamily="2" charset="-122"/>
              <a:ea typeface="方正兰亭细黑_GBK" pitchFamily="2" charset="-122"/>
            </a:endParaRPr>
          </a:p>
        </p:txBody>
      </p:sp>
      <p:sp>
        <p:nvSpPr>
          <p:cNvPr id="18" name="TextBox 18"/>
          <p:cNvSpPr txBox="1"/>
          <p:nvPr/>
        </p:nvSpPr>
        <p:spPr>
          <a:xfrm>
            <a:off x="2790430" y="2981425"/>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硬件平台搭建</a:t>
            </a:r>
            <a:endParaRPr lang="zh-CN" altLang="en-US" dirty="0">
              <a:latin typeface="方正兰亭细黑_GBK" pitchFamily="2" charset="-122"/>
              <a:ea typeface="方正兰亭细黑_GBK" pitchFamily="2" charset="-122"/>
            </a:endParaRPr>
          </a:p>
        </p:txBody>
      </p:sp>
      <p:sp>
        <p:nvSpPr>
          <p:cNvPr id="19" name="TextBox 19"/>
          <p:cNvSpPr txBox="1"/>
          <p:nvPr/>
        </p:nvSpPr>
        <p:spPr>
          <a:xfrm>
            <a:off x="4129258" y="2582077"/>
            <a:ext cx="2074607"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ELECTRODE PREPARATION</a:t>
            </a:r>
            <a:endParaRPr lang="zh-CN" altLang="en-US" sz="1200" dirty="0">
              <a:solidFill>
                <a:srgbClr val="1A3F6C"/>
              </a:solidFill>
              <a:latin typeface="Kozuka Gothic Pro R" pitchFamily="34" charset="-128"/>
              <a:ea typeface="Kozuka Gothic Pro R" pitchFamily="34" charset="-128"/>
            </a:endParaRPr>
          </a:p>
        </p:txBody>
      </p:sp>
      <p:sp>
        <p:nvSpPr>
          <p:cNvPr id="20" name="TextBox 20"/>
          <p:cNvSpPr txBox="1"/>
          <p:nvPr/>
        </p:nvSpPr>
        <p:spPr>
          <a:xfrm>
            <a:off x="4332839" y="3029845"/>
            <a:ext cx="1763624"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EXPERIMENTAL SETUP</a:t>
            </a:r>
            <a:endParaRPr lang="zh-CN" altLang="en-US" sz="1200" dirty="0">
              <a:solidFill>
                <a:srgbClr val="1A3F6C"/>
              </a:solidFill>
              <a:latin typeface="Kozuka Gothic Pro R" pitchFamily="34" charset="-128"/>
              <a:ea typeface="Kozuka Gothic Pro R" pitchFamily="34" charset="-128"/>
            </a:endParaRPr>
          </a:p>
        </p:txBody>
      </p:sp>
      <p:sp>
        <p:nvSpPr>
          <p:cNvPr id="21" name="椭圆 20"/>
          <p:cNvSpPr/>
          <p:nvPr/>
        </p:nvSpPr>
        <p:spPr>
          <a:xfrm>
            <a:off x="2496543" y="25623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496543" y="29996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8"/>
          <p:cNvSpPr txBox="1"/>
          <p:nvPr/>
        </p:nvSpPr>
        <p:spPr>
          <a:xfrm>
            <a:off x="2790430" y="3483703"/>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软件平台设计</a:t>
            </a:r>
            <a:endParaRPr lang="zh-CN" altLang="en-US" dirty="0">
              <a:latin typeface="方正兰亭细黑_GBK" pitchFamily="2" charset="-122"/>
              <a:ea typeface="方正兰亭细黑_GBK" pitchFamily="2" charset="-122"/>
            </a:endParaRPr>
          </a:p>
        </p:txBody>
      </p:sp>
      <p:sp>
        <p:nvSpPr>
          <p:cNvPr id="24" name="TextBox 20"/>
          <p:cNvSpPr txBox="1"/>
          <p:nvPr/>
        </p:nvSpPr>
        <p:spPr>
          <a:xfrm>
            <a:off x="4332839" y="3532123"/>
            <a:ext cx="1463862"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PROGRAM DESIGN</a:t>
            </a:r>
            <a:endParaRPr lang="zh-CN" altLang="en-US" sz="1200" dirty="0">
              <a:solidFill>
                <a:srgbClr val="1A3F6C"/>
              </a:solidFill>
              <a:latin typeface="Kozuka Gothic Pro R" pitchFamily="34" charset="-128"/>
              <a:ea typeface="Kozuka Gothic Pro R" pitchFamily="34" charset="-128"/>
            </a:endParaRPr>
          </a:p>
        </p:txBody>
      </p:sp>
      <p:sp>
        <p:nvSpPr>
          <p:cNvPr id="25" name="椭圆 24"/>
          <p:cNvSpPr/>
          <p:nvPr/>
        </p:nvSpPr>
        <p:spPr>
          <a:xfrm>
            <a:off x="2496543" y="350197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11945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2957</TotalTime>
  <Words>1628</Words>
  <Application>Microsoft Office PowerPoint</Application>
  <PresentationFormat>自定义</PresentationFormat>
  <Paragraphs>352</Paragraphs>
  <Slides>35</Slides>
  <Notes>35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35</vt:i4>
      </vt:variant>
    </vt:vector>
  </HeadingPairs>
  <TitlesOfParts>
    <vt:vector size="50" baseType="lpstr">
      <vt:lpstr>Kozuka Gothic Pro R</vt:lpstr>
      <vt:lpstr>Watford DB</vt:lpstr>
      <vt:lpstr>方正兰亭细黑_GBK</vt:lpstr>
      <vt:lpstr>宋体</vt:lpstr>
      <vt:lpstr>微软雅黑</vt:lpstr>
      <vt:lpstr>造字工房劲黑（非商用）常规体</vt:lpstr>
      <vt:lpstr>Adobe Devanagari</vt:lpstr>
      <vt:lpstr>Arial</vt:lpstr>
      <vt:lpstr>Calibri</vt:lpstr>
      <vt:lpstr>Impact</vt:lpstr>
      <vt:lpstr>Times New Roman</vt:lpstr>
      <vt:lpstr>Wingdings</vt:lpstr>
      <vt:lpstr>第一PPT，www.1ppt.com</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韩绍峰</cp:lastModifiedBy>
  <cp:revision>161</cp:revision>
  <dcterms:created xsi:type="dcterms:W3CDTF">2015-01-23T04:02:45Z</dcterms:created>
  <dcterms:modified xsi:type="dcterms:W3CDTF">2017-11-26T15:21:04Z</dcterms:modified>
</cp:coreProperties>
</file>